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4"/>
  </p:notesMasterIdLst>
  <p:sldIdLst>
    <p:sldId id="256" r:id="rId2"/>
    <p:sldId id="257" r:id="rId3"/>
    <p:sldId id="258" r:id="rId4"/>
    <p:sldId id="259" r:id="rId5"/>
    <p:sldId id="260" r:id="rId6"/>
    <p:sldId id="261" r:id="rId7"/>
    <p:sldId id="262" r:id="rId8"/>
    <p:sldId id="263" r:id="rId9"/>
    <p:sldId id="264" r:id="rId10"/>
    <p:sldId id="271" r:id="rId11"/>
    <p:sldId id="272" r:id="rId12"/>
    <p:sldId id="270"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106" d="100"/>
          <a:sy n="106" d="100"/>
        </p:scale>
        <p:origin x="-1680"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44AA7C2-E8DC-467C-9833-F833067453C2}" type="datetimeFigureOut">
              <a:rPr lang="en-US" smtClean="0"/>
              <a:pPr/>
              <a:t>12/13/2016</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51A8E8C-7000-4BD7-A278-0C1355790446}" type="slidenum">
              <a:rPr lang="en-US" smtClean="0"/>
              <a:pPr/>
              <a:t>‹#›</a:t>
            </a:fld>
            <a:endParaRPr lang="en-US" dirty="0"/>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93350BE-36FB-48B8-BC3B-BF82FA8A4B16}" type="datetime1">
              <a:rPr lang="en-US" smtClean="0"/>
              <a:pPr/>
              <a:t>12/13/2016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5A8D951-FD7A-4EA6-9971-BA4650F5F282}" type="datetime1">
              <a:rPr lang="en-US" smtClean="0"/>
              <a:pPr/>
              <a:t>12/13/2016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07DDA1A-1160-4810-A009-9384DF143964}" type="datetime1">
              <a:rPr lang="en-US" smtClean="0"/>
              <a:pPr/>
              <a:t>12/13/2016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74B8CA7-DF52-4574-B28B-BF67C425F74E}" type="datetime1">
              <a:rPr lang="en-US" smtClean="0"/>
              <a:pPr/>
              <a:t>12/13/2016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96F388C-ACCE-4EF5-AD2C-86A2C6495869}" type="datetime1">
              <a:rPr lang="en-US" smtClean="0"/>
              <a:pPr/>
              <a:t>12/13/2016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602A2DB-E9A4-4F11-9A97-3D805873123B}" type="datetime1">
              <a:rPr lang="en-US" smtClean="0"/>
              <a:pPr/>
              <a:t>12/13/2016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65D039D-4B07-4C92-99B2-D30586816A68}" type="datetime1">
              <a:rPr lang="en-US" smtClean="0"/>
              <a:pPr/>
              <a:t>12/13/2016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EDD8C0F6-D106-4D90-B6A1-515B7FD8F0C8}" type="datetime1">
              <a:rPr lang="en-US" smtClean="0"/>
              <a:pPr/>
              <a:t>12/13/2016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9BB9723-2437-47C8-833A-EDB2EBB6A5A1}" type="datetime1">
              <a:rPr lang="en-US" smtClean="0"/>
              <a:pPr/>
              <a:t>12/13/2016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505C9E6-3B8B-4571-9128-858A99C98B86}" type="datetime1">
              <a:rPr lang="en-US" smtClean="0"/>
              <a:pPr/>
              <a:t>12/13/2016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E4141EB-C6BD-49FF-BC05-BF0312C62789}" type="datetime1">
              <a:rPr lang="en-US" smtClean="0"/>
              <a:pPr/>
              <a:t>12/13/2016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8A1E575-74B0-4F22-8519-3F96FB7A2B3A}" type="datetime1">
              <a:rPr lang="en-US" smtClean="0"/>
              <a:pPr/>
              <a:t>12/13/2016</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par>
    </p:tnLst>
  </p:timing>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gif"/><Relationship Id="rId1" Type="http://schemas.openxmlformats.org/officeDocument/2006/relationships/slideLayout" Target="../slideLayouts/slideLayout2.xml"/><Relationship Id="rId4" Type="http://schemas.openxmlformats.org/officeDocument/2006/relationships/image" Target="../media/image1.jpeg"/></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11" descr="final_color.jpg"/>
          <p:cNvPicPr>
            <a:picLocks noChangeAspect="1"/>
          </p:cNvPicPr>
          <p:nvPr/>
        </p:nvPicPr>
        <p:blipFill>
          <a:blip r:embed="rId2" cstate="print"/>
          <a:stretch>
            <a:fillRect/>
          </a:stretch>
        </p:blipFill>
        <p:spPr>
          <a:xfrm>
            <a:off x="0" y="0"/>
            <a:ext cx="1447800" cy="685800"/>
          </a:xfrm>
          <a:prstGeom prst="rect">
            <a:avLst/>
          </a:prstGeom>
        </p:spPr>
      </p:pic>
      <p:sp>
        <p:nvSpPr>
          <p:cNvPr id="2" name="Title 1"/>
          <p:cNvSpPr>
            <a:spLocks noGrp="1"/>
          </p:cNvSpPr>
          <p:nvPr>
            <p:ph type="ctrTitle"/>
          </p:nvPr>
        </p:nvSpPr>
        <p:spPr>
          <a:xfrm>
            <a:off x="621506" y="609601"/>
            <a:ext cx="7772400" cy="457200"/>
          </a:xfrm>
        </p:spPr>
        <p:txBody>
          <a:bodyPr>
            <a:normAutofit fontScale="90000"/>
          </a:bodyPr>
          <a:lstStyle/>
          <a:p>
            <a:r>
              <a:rPr lang="en-US" sz="1800" dirty="0" smtClean="0">
                <a:solidFill>
                  <a:srgbClr val="002060"/>
                </a:solidFill>
                <a:latin typeface="Book Antiqua" panose="02040602050305030304" pitchFamily="18" charset="0"/>
              </a:rPr>
              <a:t>Development of master curricula for natural disasters risk management in Western Balkan countries</a:t>
            </a:r>
            <a:endParaRPr lang="en-US" sz="1800" dirty="0">
              <a:solidFill>
                <a:srgbClr val="002060"/>
              </a:solidFill>
              <a:latin typeface="Book Antiqua" panose="02040602050305030304" pitchFamily="18" charset="0"/>
            </a:endParaRPr>
          </a:p>
        </p:txBody>
      </p:sp>
      <p:sp>
        <p:nvSpPr>
          <p:cNvPr id="3" name="Subtitle 2"/>
          <p:cNvSpPr>
            <a:spLocks noGrp="1"/>
          </p:cNvSpPr>
          <p:nvPr>
            <p:ph type="subTitle" idx="1"/>
          </p:nvPr>
        </p:nvSpPr>
        <p:spPr>
          <a:xfrm>
            <a:off x="838200" y="1295400"/>
            <a:ext cx="7620000" cy="914400"/>
          </a:xfrm>
        </p:spPr>
        <p:txBody>
          <a:bodyPr>
            <a:noAutofit/>
          </a:bodyPr>
          <a:lstStyle/>
          <a:p>
            <a:r>
              <a:rPr lang="en-US" sz="2200" dirty="0" smtClean="0">
                <a:solidFill>
                  <a:schemeClr val="tx1"/>
                </a:solidFill>
                <a:effectLst>
                  <a:outerShdw blurRad="38100" dist="38100" dir="2700000" algn="tl">
                    <a:srgbClr val="000000">
                      <a:alpha val="43137"/>
                    </a:srgbClr>
                  </a:outerShdw>
                </a:effectLst>
                <a:latin typeface="Book Antiqua" panose="02040602050305030304" pitchFamily="18" charset="0"/>
              </a:rPr>
              <a:t>Presentation of the Institution with special emphasis on  HE research potential and practices, as well as role in </a:t>
            </a:r>
            <a:r>
              <a:rPr lang="en-US" sz="2200" dirty="0" err="1" smtClean="0">
                <a:solidFill>
                  <a:schemeClr val="tx1"/>
                </a:solidFill>
                <a:effectLst>
                  <a:outerShdw blurRad="38100" dist="38100" dir="2700000" algn="tl">
                    <a:srgbClr val="000000">
                      <a:alpha val="43137"/>
                    </a:srgbClr>
                  </a:outerShdw>
                </a:effectLst>
                <a:latin typeface="Book Antiqua" panose="02040602050305030304" pitchFamily="18" charset="0"/>
              </a:rPr>
              <a:t>NatRisk</a:t>
            </a:r>
            <a:r>
              <a:rPr lang="en-US" sz="2200" dirty="0" smtClean="0">
                <a:solidFill>
                  <a:schemeClr val="tx1"/>
                </a:solidFill>
                <a:effectLst>
                  <a:outerShdw blurRad="38100" dist="38100" dir="2700000" algn="tl">
                    <a:srgbClr val="000000">
                      <a:alpha val="43137"/>
                    </a:srgbClr>
                  </a:outerShdw>
                </a:effectLst>
                <a:latin typeface="Book Antiqua" panose="02040602050305030304" pitchFamily="18" charset="0"/>
              </a:rPr>
              <a:t> </a:t>
            </a:r>
            <a:r>
              <a:rPr lang="en-US" sz="2200" dirty="0" smtClean="0">
                <a:solidFill>
                  <a:schemeClr val="accent1">
                    <a:lumMod val="50000"/>
                  </a:schemeClr>
                </a:solidFill>
                <a:effectLst>
                  <a:outerShdw blurRad="38100" dist="38100" dir="2700000" algn="tl">
                    <a:srgbClr val="000000">
                      <a:alpha val="43137"/>
                    </a:srgbClr>
                  </a:outerShdw>
                </a:effectLst>
                <a:latin typeface="Book Antiqua" panose="02040602050305030304" pitchFamily="18" charset="0"/>
              </a:rPr>
              <a:t>	</a:t>
            </a:r>
          </a:p>
          <a:p>
            <a:r>
              <a:rPr lang="en-US" sz="2400" dirty="0" smtClean="0">
                <a:solidFill>
                  <a:schemeClr val="accent1">
                    <a:lumMod val="50000"/>
                  </a:schemeClr>
                </a:solidFill>
                <a:effectLst>
                  <a:outerShdw blurRad="38100" dist="38100" dir="2700000" algn="tl">
                    <a:srgbClr val="000000">
                      <a:alpha val="43137"/>
                    </a:srgbClr>
                  </a:outerShdw>
                </a:effectLst>
                <a:latin typeface="Book Antiqua" panose="02040602050305030304" pitchFamily="18" charset="0"/>
              </a:rPr>
              <a:t> </a:t>
            </a:r>
            <a:endParaRPr lang="en-US" sz="2400" dirty="0">
              <a:solidFill>
                <a:schemeClr val="accent1">
                  <a:lumMod val="50000"/>
                </a:schemeClr>
              </a:solidFill>
              <a:effectLst>
                <a:outerShdw blurRad="38100" dist="38100" dir="2700000" algn="tl">
                  <a:srgbClr val="000000">
                    <a:alpha val="43137"/>
                  </a:srgbClr>
                </a:outerShdw>
              </a:effectLst>
              <a:latin typeface="Book Antiqua" panose="02040602050305030304" pitchFamily="18" charset="0"/>
            </a:endParaRPr>
          </a:p>
        </p:txBody>
      </p:sp>
      <p:cxnSp>
        <p:nvCxnSpPr>
          <p:cNvPr id="5" name="Straight Connector 4"/>
          <p:cNvCxnSpPr/>
          <p:nvPr/>
        </p:nvCxnSpPr>
        <p:spPr>
          <a:xfrm>
            <a:off x="0" y="1066800"/>
            <a:ext cx="9144000" cy="0"/>
          </a:xfrm>
          <a:prstGeom prst="line">
            <a:avLst/>
          </a:prstGeom>
          <a:ln w="25400">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
        <p:nvSpPr>
          <p:cNvPr id="8" name="Title 1"/>
          <p:cNvSpPr txBox="1">
            <a:spLocks/>
          </p:cNvSpPr>
          <p:nvPr/>
        </p:nvSpPr>
        <p:spPr>
          <a:xfrm>
            <a:off x="685800" y="2286000"/>
            <a:ext cx="7772400" cy="990600"/>
          </a:xfrm>
          <a:prstGeom prst="rect">
            <a:avLst/>
          </a:prstGeom>
        </p:spPr>
        <p:txBody>
          <a:bodyPr vert="horz" lIns="91440" tIns="45720" rIns="91440" bIns="45720" rtlCol="0" anchor="ctr">
            <a:normAutofit fontScale="92500" lnSpcReduction="10000"/>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nSpc>
                <a:spcPct val="125000"/>
              </a:lnSpc>
            </a:pPr>
            <a:r>
              <a:rPr lang="en-US" sz="1800" dirty="0" err="1" smtClean="0">
                <a:latin typeface="Book Antiqua" panose="02040602050305030304" pitchFamily="18" charset="0"/>
              </a:rPr>
              <a:t>Jelena</a:t>
            </a:r>
            <a:r>
              <a:rPr lang="en-US" sz="1800" dirty="0" smtClean="0">
                <a:latin typeface="Book Antiqua" panose="02040602050305030304" pitchFamily="18" charset="0"/>
              </a:rPr>
              <a:t> </a:t>
            </a:r>
            <a:r>
              <a:rPr lang="en-US" sz="1800" dirty="0" err="1" smtClean="0">
                <a:latin typeface="Book Antiqua" panose="02040602050305030304" pitchFamily="18" charset="0"/>
              </a:rPr>
              <a:t>Rajovic</a:t>
            </a:r>
            <a:endParaRPr lang="en-US" sz="1800" dirty="0" smtClean="0">
              <a:latin typeface="Book Antiqua" panose="02040602050305030304" pitchFamily="18" charset="0"/>
            </a:endParaRPr>
          </a:p>
          <a:p>
            <a:pPr>
              <a:lnSpc>
                <a:spcPct val="125000"/>
              </a:lnSpc>
            </a:pPr>
            <a:r>
              <a:rPr lang="en-US" sz="1800" dirty="0" smtClean="0">
                <a:latin typeface="Book Antiqua" panose="02040602050305030304" pitchFamily="18" charset="0"/>
              </a:rPr>
              <a:t>Technical College of Applied Sciences </a:t>
            </a:r>
            <a:r>
              <a:rPr lang="en-US" sz="1800" dirty="0" err="1" smtClean="0">
                <a:latin typeface="Book Antiqua" panose="02040602050305030304" pitchFamily="18" charset="0"/>
              </a:rPr>
              <a:t>Urosevac</a:t>
            </a:r>
            <a:r>
              <a:rPr lang="en-US" sz="1800" dirty="0" smtClean="0">
                <a:latin typeface="Book Antiqua" panose="02040602050305030304" pitchFamily="18" charset="0"/>
              </a:rPr>
              <a:t> with temporary seat in </a:t>
            </a:r>
            <a:r>
              <a:rPr lang="en-US" sz="1800" dirty="0" err="1" smtClean="0">
                <a:latin typeface="Book Antiqua" panose="02040602050305030304" pitchFamily="18" charset="0"/>
              </a:rPr>
              <a:t>Leposavic</a:t>
            </a:r>
            <a:endParaRPr lang="en-US" sz="1800" dirty="0">
              <a:latin typeface="Book Antiqua" panose="02040602050305030304" pitchFamily="18" charset="0"/>
            </a:endParaRPr>
          </a:p>
        </p:txBody>
      </p:sp>
      <p:sp>
        <p:nvSpPr>
          <p:cNvPr id="9" name="Title 1"/>
          <p:cNvSpPr txBox="1">
            <a:spLocks/>
          </p:cNvSpPr>
          <p:nvPr/>
        </p:nvSpPr>
        <p:spPr>
          <a:xfrm>
            <a:off x="685800" y="5105400"/>
            <a:ext cx="7772400" cy="6858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en-US" sz="1800" dirty="0" smtClean="0">
              <a:solidFill>
                <a:srgbClr val="002060"/>
              </a:solidFill>
              <a:latin typeface="Book Antiqua" panose="02040602050305030304" pitchFamily="18" charset="0"/>
            </a:endParaRPr>
          </a:p>
          <a:p>
            <a:r>
              <a:rPr lang="en-US" sz="1800" dirty="0" smtClean="0">
                <a:solidFill>
                  <a:srgbClr val="002060"/>
                </a:solidFill>
                <a:latin typeface="Book Antiqua" panose="02040602050305030304" pitchFamily="18" charset="0"/>
              </a:rPr>
              <a:t> </a:t>
            </a:r>
            <a:r>
              <a:rPr lang="en-US" sz="1800" dirty="0" smtClean="0">
                <a:latin typeface="Book Antiqua" panose="02040602050305030304" pitchFamily="18" charset="0"/>
              </a:rPr>
              <a:t>Kick-off meeting</a:t>
            </a:r>
            <a:r>
              <a:rPr lang="sr-Latn-BA" sz="1800" dirty="0" smtClean="0">
                <a:latin typeface="Book Antiqua" panose="02040602050305030304" pitchFamily="18" charset="0"/>
              </a:rPr>
              <a:t>/ 15-16.12.2016.</a:t>
            </a:r>
            <a:endParaRPr lang="en-US" sz="1800" dirty="0" smtClean="0">
              <a:solidFill>
                <a:srgbClr val="002060"/>
              </a:solidFill>
              <a:latin typeface="Book Antiqua" panose="02040602050305030304" pitchFamily="18" charset="0"/>
            </a:endParaRPr>
          </a:p>
        </p:txBody>
      </p:sp>
      <p:sp>
        <p:nvSpPr>
          <p:cNvPr id="11" name="Title 1"/>
          <p:cNvSpPr txBox="1">
            <a:spLocks/>
          </p:cNvSpPr>
          <p:nvPr/>
        </p:nvSpPr>
        <p:spPr>
          <a:xfrm>
            <a:off x="3352800" y="3733800"/>
            <a:ext cx="2325688" cy="1295400"/>
          </a:xfrm>
          <a:prstGeom prst="rect">
            <a:avLst/>
          </a:prstGeom>
        </p:spPr>
        <p:txBody>
          <a:bodyPr vert="horz" lIns="91440" tIns="45720" rIns="91440" bIns="45720" rtlCol="0" anchor="ctr">
            <a:norm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endParaRPr lang="en-US" sz="1800">
              <a:solidFill>
                <a:srgbClr val="002060"/>
              </a:solidFill>
              <a:latin typeface="Book Antiqua" panose="02040602050305030304" pitchFamily="18" charset="0"/>
            </a:endParaRPr>
          </a:p>
        </p:txBody>
      </p:sp>
      <p:sp>
        <p:nvSpPr>
          <p:cNvPr id="13" name="Text Box 2"/>
          <p:cNvSpPr txBox="1">
            <a:spLocks noChangeArrowheads="1"/>
          </p:cNvSpPr>
          <p:nvPr/>
        </p:nvSpPr>
        <p:spPr bwMode="auto">
          <a:xfrm>
            <a:off x="0" y="6057781"/>
            <a:ext cx="9144000" cy="800219"/>
          </a:xfrm>
          <a:prstGeom prst="rect">
            <a:avLst/>
          </a:prstGeom>
          <a:solidFill>
            <a:schemeClr val="accent6">
              <a:lumMod val="20000"/>
              <a:lumOff val="80000"/>
            </a:schemeClr>
          </a:solidFill>
          <a:ln w="9525">
            <a:solidFill>
              <a:srgbClr val="FF0000"/>
            </a:solidFill>
            <a:miter lim="800000"/>
            <a:headEnd/>
            <a:tailEnd/>
          </a:ln>
        </p:spPr>
        <p:txBody>
          <a:bodyPr rot="0" vert="horz" wrap="square" lIns="91440" tIns="45720" rIns="91440" bIns="45720" anchor="t" anchorCtr="0">
            <a:spAutoFit/>
          </a:bodyPr>
          <a:lstStyle/>
          <a:p>
            <a:pPr algn="ctr">
              <a:spcAft>
                <a:spcPts val="0"/>
              </a:spcAft>
            </a:pPr>
            <a:r>
              <a:rPr lang="en-US" sz="1200">
                <a:effectLst/>
                <a:latin typeface="Book Antiqua"/>
                <a:ea typeface="Calibri"/>
                <a:cs typeface="Times New Roman"/>
              </a:rPr>
              <a:t>Project number:  </a:t>
            </a:r>
            <a:r>
              <a:rPr lang="en-US" sz="1200" smtClean="0">
                <a:effectLst/>
                <a:latin typeface="Book Antiqua"/>
                <a:ea typeface="Calibri"/>
                <a:cs typeface="Times New Roman"/>
              </a:rPr>
              <a:t>5</a:t>
            </a:r>
            <a:r>
              <a:rPr lang="en-US" sz="1200" smtClean="0">
                <a:latin typeface="Book Antiqua"/>
                <a:ea typeface="Calibri"/>
                <a:cs typeface="Times New Roman"/>
              </a:rPr>
              <a:t>73806-EPP-1-2016-1-RS-EPPKA2-CBHE-JP</a:t>
            </a:r>
          </a:p>
          <a:p>
            <a:pPr>
              <a:spcAft>
                <a:spcPts val="0"/>
              </a:spcAft>
            </a:pPr>
            <a:r>
              <a:rPr lang="en-US" sz="1200">
                <a:effectLst/>
                <a:latin typeface="Book Antiqua"/>
                <a:ea typeface="Calibri"/>
                <a:cs typeface="Times New Roman"/>
              </a:rPr>
              <a:t> </a:t>
            </a:r>
            <a:endParaRPr lang="en-US" sz="1200" smtClean="0">
              <a:effectLst/>
              <a:latin typeface="Book Antiqua"/>
              <a:ea typeface="Calibri"/>
              <a:cs typeface="Times New Roman"/>
            </a:endParaRPr>
          </a:p>
          <a:p>
            <a:pPr algn="just">
              <a:spcAft>
                <a:spcPts val="0"/>
              </a:spcAft>
            </a:pPr>
            <a:r>
              <a:rPr lang="en-US" sz="1100" i="1" smtClean="0">
                <a:effectLst/>
                <a:latin typeface="Book Antiqua"/>
                <a:ea typeface="Calibri"/>
                <a:cs typeface="Times New Roman"/>
              </a:rPr>
              <a:t>"This project has been funded with support from the European Commission. This publication reflects the views only of the author, and the Commission cannot be held responsible for any use which may be made of the information contained therein"</a:t>
            </a:r>
            <a:endParaRPr lang="en-US" sz="1200">
              <a:effectLst/>
              <a:latin typeface="Book Antiqua"/>
              <a:ea typeface="Calibri"/>
              <a:cs typeface="Times New Roman"/>
            </a:endParaRPr>
          </a:p>
        </p:txBody>
      </p:sp>
      <p:pic>
        <p:nvPicPr>
          <p:cNvPr id="10" name="Picture 9"/>
          <p:cNvPicPr>
            <a:picLocks noChangeAspect="1" noChangeArrowheads="1"/>
          </p:cNvPicPr>
          <p:nvPr/>
        </p:nvPicPr>
        <p:blipFill>
          <a:blip r:embed="rId3">
            <a:extLst>
              <a:ext uri="{28A0092B-C50C-407E-A947-70E740481C1C}">
                <a14:useLocalDpi xmlns="" xmlns:a14="http://schemas.microsoft.com/office/drawing/2010/main" val="0"/>
              </a:ext>
            </a:extLst>
          </a:blip>
          <a:srcRect/>
          <a:stretch>
            <a:fillRect/>
          </a:stretch>
        </p:blipFill>
        <p:spPr bwMode="auto">
          <a:xfrm>
            <a:off x="7543800" y="185737"/>
            <a:ext cx="1500187" cy="33496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pic>
        <p:nvPicPr>
          <p:cNvPr id="14" name="Picture 4" descr="Untitled-2"/>
          <p:cNvPicPr>
            <a:picLocks noChangeArrowheads="1"/>
          </p:cNvPicPr>
          <p:nvPr/>
        </p:nvPicPr>
        <p:blipFill>
          <a:blip r:embed="rId4">
            <a:clrChange>
              <a:clrFrom>
                <a:srgbClr val="FFFFFF"/>
              </a:clrFrom>
              <a:clrTo>
                <a:srgbClr val="FFFFFF">
                  <a:alpha val="0"/>
                </a:srgbClr>
              </a:clrTo>
            </a:clrChange>
          </a:blip>
          <a:srcRect/>
          <a:stretch>
            <a:fillRect/>
          </a:stretch>
        </p:blipFill>
        <p:spPr bwMode="auto">
          <a:xfrm>
            <a:off x="3810000" y="3581400"/>
            <a:ext cx="1752600" cy="1524000"/>
          </a:xfrm>
          <a:prstGeom prst="rect">
            <a:avLst/>
          </a:prstGeom>
          <a:noFill/>
          <a:ln w="9525">
            <a:noFill/>
            <a:miter lim="800000"/>
            <a:headEnd/>
            <a:tailEnd/>
          </a:ln>
        </p:spPr>
      </p:pic>
    </p:spTree>
    <p:extLst>
      <p:ext uri="{BB962C8B-B14F-4D97-AF65-F5344CB8AC3E}">
        <p14:creationId xmlns="" xmlns:p14="http://schemas.microsoft.com/office/powerpoint/2010/main" val="9539554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ntr" presetSubtype="16" fill="hold" nodeType="after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diamond(in)">
                                      <p:cBhvr>
                                        <p:cTn id="7" dur="20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2027237"/>
            <a:ext cx="8229600" cy="4525963"/>
          </a:xfrm>
        </p:spPr>
        <p:txBody>
          <a:bodyPr>
            <a:normAutofit/>
          </a:bodyPr>
          <a:lstStyle/>
          <a:p>
            <a:pPr algn="just">
              <a:buFont typeface="Wingdings" pitchFamily="2" charset="2"/>
              <a:buChar char="ü"/>
            </a:pPr>
            <a:r>
              <a:rPr lang="en-US" sz="2400" dirty="0" smtClean="0"/>
              <a:t>The absolute need for a worker to behave safe and properly in the working environment before, during and after the natural disaster is a segment that connects occupational safety and natural disasters. When it comes to occupational safety, identification and assessment of natural disaster risk presents an important part of protection at the </a:t>
            </a:r>
            <a:r>
              <a:rPr lang="en-US" sz="2400" dirty="0" smtClean="0"/>
              <a:t>workplace.</a:t>
            </a:r>
          </a:p>
          <a:p>
            <a:pPr algn="just">
              <a:buFont typeface="Wingdings" pitchFamily="2" charset="2"/>
              <a:buChar char="ü"/>
            </a:pPr>
            <a:r>
              <a:rPr lang="en-US" sz="2400" dirty="0" smtClean="0"/>
              <a:t>However</a:t>
            </a:r>
            <a:r>
              <a:rPr lang="en-US" sz="2400" dirty="0" smtClean="0"/>
              <a:t>, in our higher vocational education there is a lack of contents that refer to the training of personnel for safe operation and behavior in the event of natural disasters. </a:t>
            </a:r>
          </a:p>
          <a:p>
            <a:pPr algn="just"/>
            <a:endParaRPr lang="en-US" sz="2400" dirty="0" smtClean="0"/>
          </a:p>
          <a:p>
            <a:pPr algn="just"/>
            <a:endParaRPr lang="en-US" sz="2400" dirty="0"/>
          </a:p>
        </p:txBody>
      </p:sp>
      <p:sp>
        <p:nvSpPr>
          <p:cNvPr id="6" name="Title 1"/>
          <p:cNvSpPr txBox="1">
            <a:spLocks/>
          </p:cNvSpPr>
          <p:nvPr/>
        </p:nvSpPr>
        <p:spPr>
          <a:xfrm>
            <a:off x="1981200" y="152400"/>
            <a:ext cx="5562600" cy="380999"/>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1400" dirty="0" smtClean="0">
                <a:solidFill>
                  <a:srgbClr val="002060"/>
                </a:solidFill>
                <a:latin typeface="Book Antiqua" panose="02040602050305030304" pitchFamily="18" charset="0"/>
              </a:rPr>
              <a:t>Development of master curricula for natural disasters risk management in Western Balkan countries</a:t>
            </a:r>
            <a:endParaRPr lang="bs-Latn-BA" sz="1400" dirty="0">
              <a:solidFill>
                <a:srgbClr val="002060"/>
              </a:solidFill>
              <a:latin typeface="Book Antiqua" panose="02040602050305030304" pitchFamily="18" charset="0"/>
            </a:endParaRPr>
          </a:p>
        </p:txBody>
      </p:sp>
      <p:cxnSp>
        <p:nvCxnSpPr>
          <p:cNvPr id="7" name="Straight Connector 6"/>
          <p:cNvCxnSpPr/>
          <p:nvPr/>
        </p:nvCxnSpPr>
        <p:spPr>
          <a:xfrm>
            <a:off x="0" y="723900"/>
            <a:ext cx="9144000" cy="0"/>
          </a:xfrm>
          <a:prstGeom prst="line">
            <a:avLst/>
          </a:prstGeom>
          <a:ln w="25400">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
        <p:nvSpPr>
          <p:cNvPr id="9" name="Slide Number Placeholder 8"/>
          <p:cNvSpPr>
            <a:spLocks noGrp="1"/>
          </p:cNvSpPr>
          <p:nvPr>
            <p:ph type="sldNum" sz="quarter" idx="12"/>
          </p:nvPr>
        </p:nvSpPr>
        <p:spPr/>
        <p:txBody>
          <a:bodyPr/>
          <a:lstStyle/>
          <a:p>
            <a:fld id="{B6F15528-21DE-4FAA-801E-634DDDAF4B2B}" type="slidenum">
              <a:rPr lang="en-US" smtClean="0"/>
              <a:pPr/>
              <a:t>10</a:t>
            </a:fld>
            <a:endParaRPr lang="en-US" dirty="0"/>
          </a:p>
        </p:txBody>
      </p:sp>
      <p:pic>
        <p:nvPicPr>
          <p:cNvPr id="8" name="Picture 7"/>
          <p:cNvPicPr>
            <a:picLocks noChangeAspect="1" noChangeArrowheads="1"/>
          </p:cNvPicPr>
          <p:nvPr/>
        </p:nvPicPr>
        <p:blipFill>
          <a:blip r:embed="rId2">
            <a:extLst>
              <a:ext uri="{28A0092B-C50C-407E-A947-70E740481C1C}">
                <a14:useLocalDpi xmlns="" xmlns:a14="http://schemas.microsoft.com/office/drawing/2010/main" val="0"/>
              </a:ext>
            </a:extLst>
          </a:blip>
          <a:srcRect/>
          <a:stretch>
            <a:fillRect/>
          </a:stretch>
        </p:blipFill>
        <p:spPr bwMode="auto">
          <a:xfrm>
            <a:off x="7543800" y="185737"/>
            <a:ext cx="1500187" cy="33496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pic>
        <p:nvPicPr>
          <p:cNvPr id="10" name="Picture 9" descr="final_color.jpg"/>
          <p:cNvPicPr>
            <a:picLocks noChangeAspect="1"/>
          </p:cNvPicPr>
          <p:nvPr/>
        </p:nvPicPr>
        <p:blipFill>
          <a:blip r:embed="rId3" cstate="print"/>
          <a:stretch>
            <a:fillRect/>
          </a:stretch>
        </p:blipFill>
        <p:spPr>
          <a:xfrm>
            <a:off x="0" y="0"/>
            <a:ext cx="1447800" cy="685800"/>
          </a:xfrm>
          <a:prstGeom prst="rect">
            <a:avLst/>
          </a:prstGeom>
        </p:spPr>
      </p:pic>
      <p:sp>
        <p:nvSpPr>
          <p:cNvPr id="12" name="Title 1"/>
          <p:cNvSpPr>
            <a:spLocks noGrp="1"/>
          </p:cNvSpPr>
          <p:nvPr>
            <p:ph type="title"/>
          </p:nvPr>
        </p:nvSpPr>
        <p:spPr>
          <a:xfrm>
            <a:off x="381000" y="1003300"/>
            <a:ext cx="8229600" cy="749300"/>
          </a:xfrm>
        </p:spPr>
        <p:txBody>
          <a:bodyPr>
            <a:noAutofit/>
          </a:bodyPr>
          <a:lstStyle/>
          <a:p>
            <a:r>
              <a:rPr lang="en-US" sz="3600" b="1" dirty="0" smtClean="0"/>
              <a:t>Natural Disasters Risk Management and Occupational Safety</a:t>
            </a:r>
            <a:endParaRPr lang="bs-Latn-BA" sz="3600" b="1" dirty="0"/>
          </a:p>
        </p:txBody>
      </p:sp>
    </p:spTree>
    <p:extLst>
      <p:ext uri="{BB962C8B-B14F-4D97-AF65-F5344CB8AC3E}">
        <p14:creationId xmlns="" xmlns:p14="http://schemas.microsoft.com/office/powerpoint/2010/main" val="51828752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905000"/>
            <a:ext cx="8229600" cy="4525963"/>
          </a:xfrm>
        </p:spPr>
        <p:txBody>
          <a:bodyPr>
            <a:normAutofit/>
          </a:bodyPr>
          <a:lstStyle/>
          <a:p>
            <a:pPr algn="just">
              <a:buFont typeface="Wingdings" pitchFamily="2" charset="2"/>
              <a:buChar char="ü"/>
            </a:pPr>
            <a:r>
              <a:rPr lang="en-US" sz="2800" dirty="0" smtClean="0"/>
              <a:t>Through the education of specialist of applied sciences in occupational safety on our specialist professional studies, the educational objectives for minimizing the risk and safe work in the event of natural disasters will be implemented. </a:t>
            </a:r>
            <a:endParaRPr lang="en-US" sz="2800" dirty="0" smtClean="0"/>
          </a:p>
          <a:p>
            <a:pPr algn="just">
              <a:buFont typeface="Wingdings" pitchFamily="2" charset="2"/>
              <a:buChar char="ü"/>
            </a:pPr>
            <a:r>
              <a:rPr lang="en-US" sz="2800" dirty="0" smtClean="0"/>
              <a:t>In </a:t>
            </a:r>
            <a:r>
              <a:rPr lang="en-US" sz="2800" dirty="0" smtClean="0"/>
              <a:t>this respect, the School will work on upgrading of curricula and introduction of subjects that in particularly refer to natural risk disaster management. </a:t>
            </a:r>
            <a:endParaRPr lang="en-US" sz="2800" dirty="0"/>
          </a:p>
        </p:txBody>
      </p:sp>
      <p:sp>
        <p:nvSpPr>
          <p:cNvPr id="6" name="Title 1"/>
          <p:cNvSpPr txBox="1">
            <a:spLocks/>
          </p:cNvSpPr>
          <p:nvPr/>
        </p:nvSpPr>
        <p:spPr>
          <a:xfrm>
            <a:off x="1981200" y="152400"/>
            <a:ext cx="5562600" cy="380999"/>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1400" dirty="0" smtClean="0">
                <a:solidFill>
                  <a:srgbClr val="002060"/>
                </a:solidFill>
                <a:latin typeface="Book Antiqua" panose="02040602050305030304" pitchFamily="18" charset="0"/>
              </a:rPr>
              <a:t>Development of master curricula for natural disasters risk management in Western Balkan countries</a:t>
            </a:r>
            <a:endParaRPr lang="bs-Latn-BA" sz="1400" dirty="0">
              <a:solidFill>
                <a:srgbClr val="002060"/>
              </a:solidFill>
              <a:latin typeface="Book Antiqua" panose="02040602050305030304" pitchFamily="18" charset="0"/>
            </a:endParaRPr>
          </a:p>
        </p:txBody>
      </p:sp>
      <p:cxnSp>
        <p:nvCxnSpPr>
          <p:cNvPr id="7" name="Straight Connector 6"/>
          <p:cNvCxnSpPr/>
          <p:nvPr/>
        </p:nvCxnSpPr>
        <p:spPr>
          <a:xfrm>
            <a:off x="0" y="723900"/>
            <a:ext cx="9144000" cy="0"/>
          </a:xfrm>
          <a:prstGeom prst="line">
            <a:avLst/>
          </a:prstGeom>
          <a:ln w="25400">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
        <p:nvSpPr>
          <p:cNvPr id="9" name="Slide Number Placeholder 8"/>
          <p:cNvSpPr>
            <a:spLocks noGrp="1"/>
          </p:cNvSpPr>
          <p:nvPr>
            <p:ph type="sldNum" sz="quarter" idx="12"/>
          </p:nvPr>
        </p:nvSpPr>
        <p:spPr/>
        <p:txBody>
          <a:bodyPr/>
          <a:lstStyle/>
          <a:p>
            <a:fld id="{B6F15528-21DE-4FAA-801E-634DDDAF4B2B}" type="slidenum">
              <a:rPr lang="en-US" smtClean="0"/>
              <a:pPr/>
              <a:t>11</a:t>
            </a:fld>
            <a:endParaRPr lang="en-US" dirty="0"/>
          </a:p>
        </p:txBody>
      </p:sp>
      <p:pic>
        <p:nvPicPr>
          <p:cNvPr id="8" name="Picture 7"/>
          <p:cNvPicPr>
            <a:picLocks noChangeAspect="1" noChangeArrowheads="1"/>
          </p:cNvPicPr>
          <p:nvPr/>
        </p:nvPicPr>
        <p:blipFill>
          <a:blip r:embed="rId2">
            <a:extLst>
              <a:ext uri="{28A0092B-C50C-407E-A947-70E740481C1C}">
                <a14:useLocalDpi xmlns="" xmlns:a14="http://schemas.microsoft.com/office/drawing/2010/main" val="0"/>
              </a:ext>
            </a:extLst>
          </a:blip>
          <a:srcRect/>
          <a:stretch>
            <a:fillRect/>
          </a:stretch>
        </p:blipFill>
        <p:spPr bwMode="auto">
          <a:xfrm>
            <a:off x="7543800" y="185737"/>
            <a:ext cx="1500187" cy="33496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pic>
        <p:nvPicPr>
          <p:cNvPr id="10" name="Picture 9" descr="final_color.jpg"/>
          <p:cNvPicPr>
            <a:picLocks noChangeAspect="1"/>
          </p:cNvPicPr>
          <p:nvPr/>
        </p:nvPicPr>
        <p:blipFill>
          <a:blip r:embed="rId3" cstate="print"/>
          <a:stretch>
            <a:fillRect/>
          </a:stretch>
        </p:blipFill>
        <p:spPr>
          <a:xfrm>
            <a:off x="0" y="0"/>
            <a:ext cx="1447800" cy="685800"/>
          </a:xfrm>
          <a:prstGeom prst="rect">
            <a:avLst/>
          </a:prstGeom>
        </p:spPr>
      </p:pic>
      <p:sp>
        <p:nvSpPr>
          <p:cNvPr id="12" name="Title 1"/>
          <p:cNvSpPr>
            <a:spLocks noGrp="1"/>
          </p:cNvSpPr>
          <p:nvPr>
            <p:ph type="title"/>
          </p:nvPr>
        </p:nvSpPr>
        <p:spPr>
          <a:xfrm>
            <a:off x="533400" y="914400"/>
            <a:ext cx="8229600" cy="749300"/>
          </a:xfrm>
        </p:spPr>
        <p:txBody>
          <a:bodyPr>
            <a:normAutofit fontScale="90000"/>
          </a:bodyPr>
          <a:lstStyle/>
          <a:p>
            <a:r>
              <a:rPr lang="en-US" b="1" smtClean="0"/>
              <a:t>Possible Outcomes</a:t>
            </a:r>
            <a:endParaRPr lang="bs-Latn-BA" b="1" dirty="0"/>
          </a:p>
        </p:txBody>
      </p:sp>
    </p:spTree>
    <p:extLst>
      <p:ext uri="{BB962C8B-B14F-4D97-AF65-F5344CB8AC3E}">
        <p14:creationId xmlns="" xmlns:p14="http://schemas.microsoft.com/office/powerpoint/2010/main" val="51828752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90600"/>
            <a:ext cx="8229600" cy="4525963"/>
          </a:xfrm>
        </p:spPr>
        <p:txBody>
          <a:bodyPr>
            <a:normAutofit/>
          </a:bodyPr>
          <a:lstStyle/>
          <a:p>
            <a:pPr algn="ctr">
              <a:buNone/>
            </a:pPr>
            <a:endParaRPr lang="sr-Latn-RS" sz="2400" b="1" dirty="0" smtClean="0">
              <a:solidFill>
                <a:schemeClr val="accent1">
                  <a:lumMod val="75000"/>
                </a:schemeClr>
              </a:solidFill>
              <a:effectLst>
                <a:outerShdw blurRad="38100" dist="38100" dir="2700000" algn="tl">
                  <a:srgbClr val="000000">
                    <a:alpha val="43137"/>
                  </a:srgbClr>
                </a:outerShdw>
              </a:effectLst>
              <a:latin typeface="Arial Narrow" pitchFamily="34" charset="0"/>
            </a:endParaRPr>
          </a:p>
          <a:p>
            <a:pPr algn="ctr">
              <a:buNone/>
            </a:pPr>
            <a:endParaRPr lang="sr-Latn-RS" sz="2400" b="1" dirty="0" smtClean="0">
              <a:solidFill>
                <a:schemeClr val="accent1">
                  <a:lumMod val="75000"/>
                </a:schemeClr>
              </a:solidFill>
              <a:effectLst>
                <a:outerShdw blurRad="38100" dist="38100" dir="2700000" algn="tl">
                  <a:srgbClr val="000000">
                    <a:alpha val="43137"/>
                  </a:srgbClr>
                </a:outerShdw>
              </a:effectLst>
              <a:latin typeface="Arial Narrow" pitchFamily="34" charset="0"/>
            </a:endParaRPr>
          </a:p>
          <a:p>
            <a:pPr algn="ctr">
              <a:buNone/>
            </a:pPr>
            <a:endParaRPr lang="sr-Latn-RS" sz="2400" b="1" dirty="0" smtClean="0">
              <a:solidFill>
                <a:schemeClr val="accent1">
                  <a:lumMod val="75000"/>
                </a:schemeClr>
              </a:solidFill>
              <a:effectLst>
                <a:outerShdw blurRad="38100" dist="38100" dir="2700000" algn="tl">
                  <a:srgbClr val="000000">
                    <a:alpha val="43137"/>
                  </a:srgbClr>
                </a:outerShdw>
              </a:effectLst>
              <a:latin typeface="Arial Narrow" pitchFamily="34" charset="0"/>
            </a:endParaRPr>
          </a:p>
          <a:p>
            <a:pPr algn="ctr">
              <a:buNone/>
            </a:pPr>
            <a:endParaRPr lang="sr-Latn-RS" sz="2400" b="1" dirty="0" smtClean="0">
              <a:solidFill>
                <a:schemeClr val="accent1">
                  <a:lumMod val="75000"/>
                </a:schemeClr>
              </a:solidFill>
              <a:effectLst>
                <a:outerShdw blurRad="38100" dist="38100" dir="2700000" algn="tl">
                  <a:srgbClr val="000000">
                    <a:alpha val="43137"/>
                  </a:srgbClr>
                </a:outerShdw>
              </a:effectLst>
              <a:latin typeface="Arial Narrow" pitchFamily="34" charset="0"/>
            </a:endParaRPr>
          </a:p>
          <a:p>
            <a:pPr algn="ctr">
              <a:buNone/>
            </a:pPr>
            <a:r>
              <a:rPr lang="sr-Latn-RS" sz="4000" b="1" dirty="0" smtClean="0">
                <a:solidFill>
                  <a:schemeClr val="accent1">
                    <a:lumMod val="75000"/>
                  </a:schemeClr>
                </a:solidFill>
                <a:effectLst>
                  <a:outerShdw blurRad="38100" dist="38100" dir="2700000" algn="tl">
                    <a:srgbClr val="000000">
                      <a:alpha val="43137"/>
                    </a:srgbClr>
                  </a:outerShdw>
                </a:effectLst>
                <a:latin typeface="Arial Narrow" pitchFamily="34" charset="0"/>
              </a:rPr>
              <a:t>THANK YOU FOR YOUR ATTENTION</a:t>
            </a:r>
          </a:p>
          <a:p>
            <a:pPr>
              <a:spcAft>
                <a:spcPts val="0"/>
              </a:spcAft>
              <a:buNone/>
            </a:pPr>
            <a:endParaRPr lang="en-US" sz="2400" dirty="0"/>
          </a:p>
        </p:txBody>
      </p:sp>
      <p:sp>
        <p:nvSpPr>
          <p:cNvPr id="6" name="Title 1"/>
          <p:cNvSpPr txBox="1">
            <a:spLocks/>
          </p:cNvSpPr>
          <p:nvPr/>
        </p:nvSpPr>
        <p:spPr>
          <a:xfrm>
            <a:off x="1981200" y="152400"/>
            <a:ext cx="5562600" cy="380999"/>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1400" dirty="0" smtClean="0">
                <a:solidFill>
                  <a:srgbClr val="002060"/>
                </a:solidFill>
                <a:latin typeface="Book Antiqua" panose="02040602050305030304" pitchFamily="18" charset="0"/>
              </a:rPr>
              <a:t>Development of master curricula for natural disasters risk management in Western Balkan countries</a:t>
            </a:r>
            <a:endParaRPr lang="bs-Latn-BA" sz="1400" dirty="0">
              <a:solidFill>
                <a:srgbClr val="002060"/>
              </a:solidFill>
              <a:latin typeface="Book Antiqua" panose="02040602050305030304" pitchFamily="18" charset="0"/>
            </a:endParaRPr>
          </a:p>
        </p:txBody>
      </p:sp>
      <p:cxnSp>
        <p:nvCxnSpPr>
          <p:cNvPr id="7" name="Straight Connector 6"/>
          <p:cNvCxnSpPr/>
          <p:nvPr/>
        </p:nvCxnSpPr>
        <p:spPr>
          <a:xfrm>
            <a:off x="0" y="723900"/>
            <a:ext cx="9144000" cy="0"/>
          </a:xfrm>
          <a:prstGeom prst="line">
            <a:avLst/>
          </a:prstGeom>
          <a:ln w="25400">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
        <p:nvSpPr>
          <p:cNvPr id="9" name="Slide Number Placeholder 8"/>
          <p:cNvSpPr>
            <a:spLocks noGrp="1"/>
          </p:cNvSpPr>
          <p:nvPr>
            <p:ph type="sldNum" sz="quarter" idx="12"/>
          </p:nvPr>
        </p:nvSpPr>
        <p:spPr/>
        <p:txBody>
          <a:bodyPr/>
          <a:lstStyle/>
          <a:p>
            <a:fld id="{B6F15528-21DE-4FAA-801E-634DDDAF4B2B}" type="slidenum">
              <a:rPr lang="en-US" smtClean="0"/>
              <a:pPr/>
              <a:t>12</a:t>
            </a:fld>
            <a:endParaRPr lang="en-US" dirty="0"/>
          </a:p>
        </p:txBody>
      </p:sp>
      <p:pic>
        <p:nvPicPr>
          <p:cNvPr id="8" name="Picture 7"/>
          <p:cNvPicPr>
            <a:picLocks noChangeAspect="1" noChangeArrowheads="1"/>
          </p:cNvPicPr>
          <p:nvPr/>
        </p:nvPicPr>
        <p:blipFill>
          <a:blip r:embed="rId2">
            <a:extLst>
              <a:ext uri="{28A0092B-C50C-407E-A947-70E740481C1C}">
                <a14:useLocalDpi xmlns="" xmlns:a14="http://schemas.microsoft.com/office/drawing/2010/main" val="0"/>
              </a:ext>
            </a:extLst>
          </a:blip>
          <a:srcRect/>
          <a:stretch>
            <a:fillRect/>
          </a:stretch>
        </p:blipFill>
        <p:spPr bwMode="auto">
          <a:xfrm>
            <a:off x="7543800" y="185737"/>
            <a:ext cx="1500187" cy="33496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pic>
        <p:nvPicPr>
          <p:cNvPr id="10" name="Picture 9" descr="final_color.jpg"/>
          <p:cNvPicPr>
            <a:picLocks noChangeAspect="1"/>
          </p:cNvPicPr>
          <p:nvPr/>
        </p:nvPicPr>
        <p:blipFill>
          <a:blip r:embed="rId3" cstate="print"/>
          <a:stretch>
            <a:fillRect/>
          </a:stretch>
        </p:blipFill>
        <p:spPr>
          <a:xfrm>
            <a:off x="0" y="0"/>
            <a:ext cx="1447800" cy="685800"/>
          </a:xfrm>
          <a:prstGeom prst="rect">
            <a:avLst/>
          </a:prstGeom>
        </p:spPr>
      </p:pic>
    </p:spTree>
    <p:extLst>
      <p:ext uri="{BB962C8B-B14F-4D97-AF65-F5344CB8AC3E}">
        <p14:creationId xmlns="" xmlns:p14="http://schemas.microsoft.com/office/powerpoint/2010/main" val="51828752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74700"/>
            <a:ext cx="8229600" cy="749300"/>
          </a:xfrm>
        </p:spPr>
        <p:txBody>
          <a:bodyPr>
            <a:normAutofit fontScale="90000"/>
          </a:bodyPr>
          <a:lstStyle/>
          <a:p>
            <a:r>
              <a:rPr lang="sr-Latn-BA" b="1" dirty="0" smtClean="0"/>
              <a:t>A brief history of the School</a:t>
            </a:r>
            <a:endParaRPr lang="bs-Latn-BA" dirty="0">
              <a:solidFill>
                <a:srgbClr val="002060"/>
              </a:solidFill>
              <a:latin typeface="Book Antiqua" panose="02040602050305030304" pitchFamily="18" charset="0"/>
            </a:endParaRPr>
          </a:p>
        </p:txBody>
      </p:sp>
      <p:sp>
        <p:nvSpPr>
          <p:cNvPr id="3" name="Content Placeholder 2"/>
          <p:cNvSpPr>
            <a:spLocks noGrp="1"/>
          </p:cNvSpPr>
          <p:nvPr>
            <p:ph idx="1"/>
          </p:nvPr>
        </p:nvSpPr>
        <p:spPr/>
        <p:txBody>
          <a:bodyPr>
            <a:noAutofit/>
          </a:bodyPr>
          <a:lstStyle/>
          <a:p>
            <a:pPr>
              <a:buFont typeface="Wingdings" pitchFamily="2" charset="2"/>
              <a:buChar char="ü"/>
            </a:pPr>
            <a:r>
              <a:rPr lang="en-GB" sz="2700" dirty="0" smtClean="0"/>
              <a:t>Technical College of Applied Sciences </a:t>
            </a:r>
            <a:r>
              <a:rPr lang="en-GB" sz="2700" dirty="0" err="1" smtClean="0"/>
              <a:t>Urosevac</a:t>
            </a:r>
            <a:r>
              <a:rPr lang="en-GB" sz="2700" dirty="0" smtClean="0"/>
              <a:t> with temporary seat in </a:t>
            </a:r>
            <a:r>
              <a:rPr lang="en-GB" sz="2700" dirty="0" err="1" smtClean="0"/>
              <a:t>Leposavic</a:t>
            </a:r>
            <a:r>
              <a:rPr lang="en-GB" sz="2700" dirty="0" smtClean="0"/>
              <a:t> is a state school founded in 1976. </a:t>
            </a:r>
            <a:endParaRPr lang="sr-Latn-BA" sz="2700" dirty="0" smtClean="0"/>
          </a:p>
          <a:p>
            <a:pPr>
              <a:buFont typeface="Wingdings" pitchFamily="2" charset="2"/>
              <a:buChar char="ü"/>
            </a:pPr>
            <a:r>
              <a:rPr lang="sr-Latn-BA" sz="2700" dirty="0" smtClean="0"/>
              <a:t>The School has a rich </a:t>
            </a:r>
            <a:r>
              <a:rPr lang="en-US" sz="2700" dirty="0" smtClean="0"/>
              <a:t>history of providing career-focused education and training that support economic and workforce development in our community</a:t>
            </a:r>
            <a:r>
              <a:rPr lang="en-GB" sz="2700" dirty="0" smtClean="0"/>
              <a:t>.</a:t>
            </a:r>
            <a:endParaRPr lang="sr-Latn-BA" sz="2700" dirty="0" smtClean="0"/>
          </a:p>
          <a:p>
            <a:pPr>
              <a:buFont typeface="Wingdings" pitchFamily="2" charset="2"/>
              <a:buChar char="ü"/>
            </a:pPr>
            <a:r>
              <a:rPr lang="en-GB" sz="2700" dirty="0" smtClean="0"/>
              <a:t>Our school is an example of school which promotes practical knowledge, and where the students confirm and develop their abilities, develop their creativity and analytical thinking and build their personality.</a:t>
            </a:r>
          </a:p>
        </p:txBody>
      </p:sp>
      <p:sp>
        <p:nvSpPr>
          <p:cNvPr id="6" name="Title 1"/>
          <p:cNvSpPr txBox="1">
            <a:spLocks/>
          </p:cNvSpPr>
          <p:nvPr/>
        </p:nvSpPr>
        <p:spPr>
          <a:xfrm>
            <a:off x="1981200" y="152400"/>
            <a:ext cx="5562600" cy="380999"/>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1400" dirty="0" smtClean="0">
                <a:solidFill>
                  <a:srgbClr val="002060"/>
                </a:solidFill>
                <a:latin typeface="Book Antiqua" panose="02040602050305030304" pitchFamily="18" charset="0"/>
              </a:rPr>
              <a:t>Development of master curricula for natural disasters risk management in Western Balkan countries</a:t>
            </a:r>
            <a:endParaRPr lang="bs-Latn-BA" sz="1400" dirty="0">
              <a:solidFill>
                <a:srgbClr val="002060"/>
              </a:solidFill>
              <a:latin typeface="Book Antiqua" panose="02040602050305030304" pitchFamily="18" charset="0"/>
            </a:endParaRPr>
          </a:p>
        </p:txBody>
      </p:sp>
      <p:cxnSp>
        <p:nvCxnSpPr>
          <p:cNvPr id="7" name="Straight Connector 6"/>
          <p:cNvCxnSpPr/>
          <p:nvPr/>
        </p:nvCxnSpPr>
        <p:spPr>
          <a:xfrm>
            <a:off x="0" y="723900"/>
            <a:ext cx="9144000" cy="0"/>
          </a:xfrm>
          <a:prstGeom prst="line">
            <a:avLst/>
          </a:prstGeom>
          <a:ln w="25400">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
        <p:nvSpPr>
          <p:cNvPr id="9" name="Slide Number Placeholder 8"/>
          <p:cNvSpPr>
            <a:spLocks noGrp="1"/>
          </p:cNvSpPr>
          <p:nvPr>
            <p:ph type="sldNum" sz="quarter" idx="12"/>
          </p:nvPr>
        </p:nvSpPr>
        <p:spPr/>
        <p:txBody>
          <a:bodyPr/>
          <a:lstStyle/>
          <a:p>
            <a:fld id="{B6F15528-21DE-4FAA-801E-634DDDAF4B2B}" type="slidenum">
              <a:rPr lang="en-US" smtClean="0"/>
              <a:pPr/>
              <a:t>2</a:t>
            </a:fld>
            <a:endParaRPr lang="en-US" dirty="0"/>
          </a:p>
        </p:txBody>
      </p:sp>
      <p:pic>
        <p:nvPicPr>
          <p:cNvPr id="8" name="Picture 7"/>
          <p:cNvPicPr>
            <a:picLocks noChangeAspect="1" noChangeArrowheads="1"/>
          </p:cNvPicPr>
          <p:nvPr/>
        </p:nvPicPr>
        <p:blipFill>
          <a:blip r:embed="rId2">
            <a:extLst>
              <a:ext uri="{28A0092B-C50C-407E-A947-70E740481C1C}">
                <a14:useLocalDpi xmlns="" xmlns:a14="http://schemas.microsoft.com/office/drawing/2010/main" val="0"/>
              </a:ext>
            </a:extLst>
          </a:blip>
          <a:srcRect/>
          <a:stretch>
            <a:fillRect/>
          </a:stretch>
        </p:blipFill>
        <p:spPr bwMode="auto">
          <a:xfrm>
            <a:off x="7543800" y="185737"/>
            <a:ext cx="1500187" cy="33496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pic>
        <p:nvPicPr>
          <p:cNvPr id="10" name="Picture 9" descr="final_color.jpg"/>
          <p:cNvPicPr>
            <a:picLocks noChangeAspect="1"/>
          </p:cNvPicPr>
          <p:nvPr/>
        </p:nvPicPr>
        <p:blipFill>
          <a:blip r:embed="rId3" cstate="print"/>
          <a:stretch>
            <a:fillRect/>
          </a:stretch>
        </p:blipFill>
        <p:spPr>
          <a:xfrm>
            <a:off x="0" y="0"/>
            <a:ext cx="1447800" cy="685800"/>
          </a:xfrm>
          <a:prstGeom prst="rect">
            <a:avLst/>
          </a:prstGeom>
        </p:spPr>
      </p:pic>
    </p:spTree>
    <p:extLst>
      <p:ext uri="{BB962C8B-B14F-4D97-AF65-F5344CB8AC3E}">
        <p14:creationId xmlns="" xmlns:p14="http://schemas.microsoft.com/office/powerpoint/2010/main" val="51828752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74700"/>
            <a:ext cx="8229600" cy="749300"/>
          </a:xfrm>
        </p:spPr>
        <p:txBody>
          <a:bodyPr>
            <a:normAutofit fontScale="90000"/>
          </a:bodyPr>
          <a:lstStyle/>
          <a:p>
            <a:r>
              <a:rPr lang="sr-Latn-BA" b="1" dirty="0" smtClean="0"/>
              <a:t>A brief history of the School</a:t>
            </a:r>
            <a:endParaRPr lang="bs-Latn-BA" dirty="0">
              <a:solidFill>
                <a:srgbClr val="002060"/>
              </a:solidFill>
              <a:latin typeface="Book Antiqua" panose="02040602050305030304" pitchFamily="18" charset="0"/>
            </a:endParaRPr>
          </a:p>
        </p:txBody>
      </p:sp>
      <p:sp>
        <p:nvSpPr>
          <p:cNvPr id="3" name="Content Placeholder 2"/>
          <p:cNvSpPr>
            <a:spLocks noGrp="1"/>
          </p:cNvSpPr>
          <p:nvPr>
            <p:ph idx="1"/>
          </p:nvPr>
        </p:nvSpPr>
        <p:spPr>
          <a:xfrm>
            <a:off x="457200" y="1646237"/>
            <a:ext cx="8229600" cy="4525963"/>
          </a:xfrm>
        </p:spPr>
        <p:txBody>
          <a:bodyPr>
            <a:normAutofit/>
          </a:bodyPr>
          <a:lstStyle/>
          <a:p>
            <a:pPr algn="just">
              <a:buFont typeface="Wingdings" pitchFamily="2" charset="2"/>
              <a:buChar char="ü"/>
            </a:pPr>
            <a:r>
              <a:rPr lang="en-GB" sz="2800" dirty="0" smtClean="0"/>
              <a:t>Study programs of the College are harmonized with the modern world scientific trends and the state of the profession and are comparable with similar programs at foreign higher education institutions, especially within the European educational scope. We have merged and harmonized our traditional and modern European and global trends in education.</a:t>
            </a:r>
            <a:endParaRPr lang="sr-Latn-BA" sz="2800" dirty="0" smtClean="0"/>
          </a:p>
        </p:txBody>
      </p:sp>
      <p:sp>
        <p:nvSpPr>
          <p:cNvPr id="6" name="Title 1"/>
          <p:cNvSpPr txBox="1">
            <a:spLocks/>
          </p:cNvSpPr>
          <p:nvPr/>
        </p:nvSpPr>
        <p:spPr>
          <a:xfrm>
            <a:off x="1981200" y="152400"/>
            <a:ext cx="5562600" cy="380999"/>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1400" dirty="0" smtClean="0">
                <a:solidFill>
                  <a:srgbClr val="002060"/>
                </a:solidFill>
                <a:latin typeface="Book Antiqua" panose="02040602050305030304" pitchFamily="18" charset="0"/>
              </a:rPr>
              <a:t>Development of master curricula for natural disasters risk management in Western Balkan countries</a:t>
            </a:r>
            <a:endParaRPr lang="bs-Latn-BA" sz="1400" dirty="0">
              <a:solidFill>
                <a:srgbClr val="002060"/>
              </a:solidFill>
              <a:latin typeface="Book Antiqua" panose="02040602050305030304" pitchFamily="18" charset="0"/>
            </a:endParaRPr>
          </a:p>
        </p:txBody>
      </p:sp>
      <p:cxnSp>
        <p:nvCxnSpPr>
          <p:cNvPr id="7" name="Straight Connector 6"/>
          <p:cNvCxnSpPr/>
          <p:nvPr/>
        </p:nvCxnSpPr>
        <p:spPr>
          <a:xfrm>
            <a:off x="0" y="723900"/>
            <a:ext cx="9144000" cy="0"/>
          </a:xfrm>
          <a:prstGeom prst="line">
            <a:avLst/>
          </a:prstGeom>
          <a:ln w="25400">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
        <p:nvSpPr>
          <p:cNvPr id="9" name="Slide Number Placeholder 8"/>
          <p:cNvSpPr>
            <a:spLocks noGrp="1"/>
          </p:cNvSpPr>
          <p:nvPr>
            <p:ph type="sldNum" sz="quarter" idx="12"/>
          </p:nvPr>
        </p:nvSpPr>
        <p:spPr/>
        <p:txBody>
          <a:bodyPr/>
          <a:lstStyle/>
          <a:p>
            <a:fld id="{B6F15528-21DE-4FAA-801E-634DDDAF4B2B}" type="slidenum">
              <a:rPr lang="en-US" smtClean="0"/>
              <a:pPr/>
              <a:t>3</a:t>
            </a:fld>
            <a:endParaRPr lang="en-US" dirty="0"/>
          </a:p>
        </p:txBody>
      </p:sp>
      <p:pic>
        <p:nvPicPr>
          <p:cNvPr id="8" name="Picture 7"/>
          <p:cNvPicPr>
            <a:picLocks noChangeAspect="1" noChangeArrowheads="1"/>
          </p:cNvPicPr>
          <p:nvPr/>
        </p:nvPicPr>
        <p:blipFill>
          <a:blip r:embed="rId2">
            <a:extLst>
              <a:ext uri="{28A0092B-C50C-407E-A947-70E740481C1C}">
                <a14:useLocalDpi xmlns="" xmlns:a14="http://schemas.microsoft.com/office/drawing/2010/main" val="0"/>
              </a:ext>
            </a:extLst>
          </a:blip>
          <a:srcRect/>
          <a:stretch>
            <a:fillRect/>
          </a:stretch>
        </p:blipFill>
        <p:spPr bwMode="auto">
          <a:xfrm>
            <a:off x="7543800" y="185737"/>
            <a:ext cx="1500187" cy="33496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pic>
        <p:nvPicPr>
          <p:cNvPr id="10" name="Picture 9" descr="final_color.jpg"/>
          <p:cNvPicPr>
            <a:picLocks noChangeAspect="1"/>
          </p:cNvPicPr>
          <p:nvPr/>
        </p:nvPicPr>
        <p:blipFill>
          <a:blip r:embed="rId3" cstate="print"/>
          <a:stretch>
            <a:fillRect/>
          </a:stretch>
        </p:blipFill>
        <p:spPr>
          <a:xfrm>
            <a:off x="0" y="0"/>
            <a:ext cx="1447800" cy="685800"/>
          </a:xfrm>
          <a:prstGeom prst="rect">
            <a:avLst/>
          </a:prstGeom>
        </p:spPr>
      </p:pic>
    </p:spTree>
    <p:extLst>
      <p:ext uri="{BB962C8B-B14F-4D97-AF65-F5344CB8AC3E}">
        <p14:creationId xmlns="" xmlns:p14="http://schemas.microsoft.com/office/powerpoint/2010/main" val="51828752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74700"/>
            <a:ext cx="8229600" cy="749300"/>
          </a:xfrm>
        </p:spPr>
        <p:txBody>
          <a:bodyPr>
            <a:normAutofit fontScale="90000"/>
          </a:bodyPr>
          <a:lstStyle/>
          <a:p>
            <a:r>
              <a:rPr lang="sr-Latn-BA" b="1" dirty="0" smtClean="0"/>
              <a:t>Study programs</a:t>
            </a:r>
            <a:endParaRPr lang="bs-Latn-BA" dirty="0">
              <a:solidFill>
                <a:srgbClr val="002060"/>
              </a:solidFill>
              <a:latin typeface="Book Antiqua" panose="02040602050305030304" pitchFamily="18" charset="0"/>
            </a:endParaRPr>
          </a:p>
        </p:txBody>
      </p:sp>
      <p:sp>
        <p:nvSpPr>
          <p:cNvPr id="3" name="Content Placeholder 2"/>
          <p:cNvSpPr>
            <a:spLocks noGrp="1"/>
          </p:cNvSpPr>
          <p:nvPr>
            <p:ph idx="1"/>
          </p:nvPr>
        </p:nvSpPr>
        <p:spPr/>
        <p:txBody>
          <a:bodyPr>
            <a:noAutofit/>
          </a:bodyPr>
          <a:lstStyle/>
          <a:p>
            <a:pPr algn="just">
              <a:buFont typeface="Wingdings" pitchFamily="2" charset="2"/>
              <a:buChar char="ü"/>
            </a:pPr>
            <a:r>
              <a:rPr lang="en-GB" sz="2700" dirty="0" smtClean="0"/>
              <a:t> Based on modern tendencies and development of scientific achievements and the needs of the economy and its development the curricula have been constantly modernized, which led to the opening of new study programs whose contents respond to local and regional needs of the area. </a:t>
            </a:r>
            <a:r>
              <a:rPr lang="en-US" sz="2700" dirty="0" smtClean="0"/>
              <a:t>The College recognizes that the state, national, and international issues affect the lives of the citizens of this region and responds to these issues appropriately. </a:t>
            </a:r>
            <a:r>
              <a:rPr lang="en-GB" sz="2700" dirty="0" smtClean="0"/>
              <a:t>Today our school has 2 programs of the </a:t>
            </a:r>
            <a:r>
              <a:rPr lang="en-GB" sz="2700" b="1" dirty="0" smtClean="0"/>
              <a:t>first degree professional studies</a:t>
            </a:r>
            <a:r>
              <a:rPr lang="en-GB" sz="2700" dirty="0" smtClean="0"/>
              <a:t>: </a:t>
            </a:r>
          </a:p>
        </p:txBody>
      </p:sp>
      <p:sp>
        <p:nvSpPr>
          <p:cNvPr id="6" name="Title 1"/>
          <p:cNvSpPr txBox="1">
            <a:spLocks/>
          </p:cNvSpPr>
          <p:nvPr/>
        </p:nvSpPr>
        <p:spPr>
          <a:xfrm>
            <a:off x="1981200" y="152400"/>
            <a:ext cx="5562600" cy="380999"/>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1400" dirty="0" smtClean="0">
                <a:solidFill>
                  <a:srgbClr val="002060"/>
                </a:solidFill>
                <a:latin typeface="Book Antiqua" panose="02040602050305030304" pitchFamily="18" charset="0"/>
              </a:rPr>
              <a:t>Development of master curricula for natural disasters risk management in Western Balkan countries</a:t>
            </a:r>
            <a:endParaRPr lang="bs-Latn-BA" sz="1400" dirty="0">
              <a:solidFill>
                <a:srgbClr val="002060"/>
              </a:solidFill>
              <a:latin typeface="Book Antiqua" panose="02040602050305030304" pitchFamily="18" charset="0"/>
            </a:endParaRPr>
          </a:p>
        </p:txBody>
      </p:sp>
      <p:cxnSp>
        <p:nvCxnSpPr>
          <p:cNvPr id="7" name="Straight Connector 6"/>
          <p:cNvCxnSpPr/>
          <p:nvPr/>
        </p:nvCxnSpPr>
        <p:spPr>
          <a:xfrm>
            <a:off x="0" y="723900"/>
            <a:ext cx="9144000" cy="0"/>
          </a:xfrm>
          <a:prstGeom prst="line">
            <a:avLst/>
          </a:prstGeom>
          <a:ln w="25400">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
        <p:nvSpPr>
          <p:cNvPr id="9" name="Slide Number Placeholder 8"/>
          <p:cNvSpPr>
            <a:spLocks noGrp="1"/>
          </p:cNvSpPr>
          <p:nvPr>
            <p:ph type="sldNum" sz="quarter" idx="12"/>
          </p:nvPr>
        </p:nvSpPr>
        <p:spPr/>
        <p:txBody>
          <a:bodyPr/>
          <a:lstStyle/>
          <a:p>
            <a:fld id="{B6F15528-21DE-4FAA-801E-634DDDAF4B2B}" type="slidenum">
              <a:rPr lang="en-US" smtClean="0"/>
              <a:pPr/>
              <a:t>4</a:t>
            </a:fld>
            <a:endParaRPr lang="en-US" dirty="0"/>
          </a:p>
        </p:txBody>
      </p:sp>
      <p:pic>
        <p:nvPicPr>
          <p:cNvPr id="8" name="Picture 7"/>
          <p:cNvPicPr>
            <a:picLocks noChangeAspect="1" noChangeArrowheads="1"/>
          </p:cNvPicPr>
          <p:nvPr/>
        </p:nvPicPr>
        <p:blipFill>
          <a:blip r:embed="rId2">
            <a:extLst>
              <a:ext uri="{28A0092B-C50C-407E-A947-70E740481C1C}">
                <a14:useLocalDpi xmlns="" xmlns:a14="http://schemas.microsoft.com/office/drawing/2010/main" val="0"/>
              </a:ext>
            </a:extLst>
          </a:blip>
          <a:srcRect/>
          <a:stretch>
            <a:fillRect/>
          </a:stretch>
        </p:blipFill>
        <p:spPr bwMode="auto">
          <a:xfrm>
            <a:off x="7543800" y="185737"/>
            <a:ext cx="1500187" cy="33496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pic>
        <p:nvPicPr>
          <p:cNvPr id="10" name="Picture 9" descr="final_color.jpg"/>
          <p:cNvPicPr>
            <a:picLocks noChangeAspect="1"/>
          </p:cNvPicPr>
          <p:nvPr/>
        </p:nvPicPr>
        <p:blipFill>
          <a:blip r:embed="rId3" cstate="print"/>
          <a:stretch>
            <a:fillRect/>
          </a:stretch>
        </p:blipFill>
        <p:spPr>
          <a:xfrm>
            <a:off x="0" y="0"/>
            <a:ext cx="1447800" cy="685800"/>
          </a:xfrm>
          <a:prstGeom prst="rect">
            <a:avLst/>
          </a:prstGeom>
        </p:spPr>
      </p:pic>
    </p:spTree>
    <p:extLst>
      <p:ext uri="{BB962C8B-B14F-4D97-AF65-F5344CB8AC3E}">
        <p14:creationId xmlns="" xmlns:p14="http://schemas.microsoft.com/office/powerpoint/2010/main" val="51828752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1066800"/>
            <a:ext cx="8229600" cy="5059363"/>
          </a:xfrm>
        </p:spPr>
        <p:txBody>
          <a:bodyPr>
            <a:normAutofit/>
          </a:bodyPr>
          <a:lstStyle/>
          <a:p>
            <a:pPr>
              <a:buNone/>
            </a:pPr>
            <a:r>
              <a:rPr lang="en-GB" dirty="0" smtClean="0"/>
              <a:t>1. </a:t>
            </a:r>
            <a:r>
              <a:rPr lang="en-GB" b="1" dirty="0" smtClean="0">
                <a:solidFill>
                  <a:srgbClr val="002060"/>
                </a:solidFill>
              </a:rPr>
              <a:t>Road Traffic</a:t>
            </a:r>
            <a:endParaRPr lang="en-US" b="1" dirty="0" smtClean="0">
              <a:solidFill>
                <a:srgbClr val="002060"/>
              </a:solidFill>
            </a:endParaRPr>
          </a:p>
          <a:p>
            <a:pPr marL="447675" indent="-447675">
              <a:buNone/>
              <a:tabLst>
                <a:tab pos="361950" algn="l"/>
              </a:tabLst>
            </a:pPr>
            <a:r>
              <a:rPr lang="en-GB" dirty="0" smtClean="0"/>
              <a:t>2. </a:t>
            </a:r>
            <a:r>
              <a:rPr lang="en-GB" b="1" dirty="0" smtClean="0">
                <a:solidFill>
                  <a:srgbClr val="002060"/>
                </a:solidFill>
              </a:rPr>
              <a:t>Mechanical Engineering</a:t>
            </a:r>
            <a:r>
              <a:rPr lang="en-GB" dirty="0" smtClean="0"/>
              <a:t>, with its three</a:t>
            </a:r>
          </a:p>
          <a:p>
            <a:pPr marL="447675" indent="-447675">
              <a:buNone/>
            </a:pPr>
            <a:r>
              <a:rPr lang="en-GB" dirty="0" smtClean="0"/>
              <a:t>    Modules:</a:t>
            </a:r>
            <a:endParaRPr lang="en-US" dirty="0" smtClean="0"/>
          </a:p>
          <a:p>
            <a:pPr marL="895350" lvl="3" indent="-447675" defTabSz="895350">
              <a:buBlip>
                <a:blip r:embed="rId2"/>
              </a:buBlip>
            </a:pPr>
            <a:r>
              <a:rPr lang="en-GB" sz="2800" b="1" dirty="0" smtClean="0">
                <a:solidFill>
                  <a:srgbClr val="002060"/>
                </a:solidFill>
              </a:rPr>
              <a:t>Production engineering</a:t>
            </a:r>
          </a:p>
          <a:p>
            <a:pPr marL="895350" lvl="3" indent="-447675" defTabSz="895350">
              <a:buBlip>
                <a:blip r:embed="rId2"/>
              </a:buBlip>
            </a:pPr>
            <a:r>
              <a:rPr lang="en-GB" sz="2800" b="1" dirty="0" smtClean="0">
                <a:solidFill>
                  <a:srgbClr val="002060"/>
                </a:solidFill>
              </a:rPr>
              <a:t>Engineering Informatics</a:t>
            </a:r>
          </a:p>
          <a:p>
            <a:pPr marL="895350" lvl="3" indent="-447675" defTabSz="895350">
              <a:buBlip>
                <a:blip r:embed="rId2"/>
              </a:buBlip>
            </a:pPr>
            <a:r>
              <a:rPr lang="en-GB" sz="2800" b="1" dirty="0" smtClean="0">
                <a:solidFill>
                  <a:srgbClr val="002060"/>
                </a:solidFill>
              </a:rPr>
              <a:t>Occupational Safety</a:t>
            </a:r>
            <a:endParaRPr lang="sr-Latn-BA" sz="2800" b="1" dirty="0" smtClean="0">
              <a:solidFill>
                <a:srgbClr val="002060"/>
              </a:solidFill>
            </a:endParaRPr>
          </a:p>
          <a:p>
            <a:pPr>
              <a:buNone/>
            </a:pPr>
            <a:endParaRPr lang="sr-Latn-BA" sz="2400" dirty="0" smtClean="0"/>
          </a:p>
        </p:txBody>
      </p:sp>
      <p:sp>
        <p:nvSpPr>
          <p:cNvPr id="6" name="Title 1"/>
          <p:cNvSpPr txBox="1">
            <a:spLocks/>
          </p:cNvSpPr>
          <p:nvPr/>
        </p:nvSpPr>
        <p:spPr>
          <a:xfrm>
            <a:off x="1981200" y="152400"/>
            <a:ext cx="5562600" cy="380999"/>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1400" dirty="0" smtClean="0">
                <a:solidFill>
                  <a:srgbClr val="002060"/>
                </a:solidFill>
                <a:latin typeface="Book Antiqua" panose="02040602050305030304" pitchFamily="18" charset="0"/>
              </a:rPr>
              <a:t>Development of master curricula for natural disasters risk management in Western Balkan countries</a:t>
            </a:r>
            <a:endParaRPr lang="bs-Latn-BA" sz="1400" dirty="0">
              <a:solidFill>
                <a:srgbClr val="002060"/>
              </a:solidFill>
              <a:latin typeface="Book Antiqua" panose="02040602050305030304" pitchFamily="18" charset="0"/>
            </a:endParaRPr>
          </a:p>
        </p:txBody>
      </p:sp>
      <p:sp>
        <p:nvSpPr>
          <p:cNvPr id="9" name="Slide Number Placeholder 8"/>
          <p:cNvSpPr>
            <a:spLocks noGrp="1"/>
          </p:cNvSpPr>
          <p:nvPr>
            <p:ph type="sldNum" sz="quarter" idx="12"/>
          </p:nvPr>
        </p:nvSpPr>
        <p:spPr/>
        <p:txBody>
          <a:bodyPr/>
          <a:lstStyle/>
          <a:p>
            <a:fld id="{B6F15528-21DE-4FAA-801E-634DDDAF4B2B}" type="slidenum">
              <a:rPr lang="en-US" smtClean="0"/>
              <a:pPr/>
              <a:t>5</a:t>
            </a:fld>
            <a:endParaRPr lang="en-US" dirty="0"/>
          </a:p>
        </p:txBody>
      </p:sp>
      <p:pic>
        <p:nvPicPr>
          <p:cNvPr id="8" name="Picture 7"/>
          <p:cNvPicPr>
            <a:picLocks noChangeAspect="1" noChangeArrowheads="1"/>
          </p:cNvPicPr>
          <p:nvPr/>
        </p:nvPicPr>
        <p:blipFill>
          <a:blip r:embed="rId3">
            <a:extLst>
              <a:ext uri="{28A0092B-C50C-407E-A947-70E740481C1C}">
                <a14:useLocalDpi xmlns="" xmlns:a14="http://schemas.microsoft.com/office/drawing/2010/main" val="0"/>
              </a:ext>
            </a:extLst>
          </a:blip>
          <a:srcRect/>
          <a:stretch>
            <a:fillRect/>
          </a:stretch>
        </p:blipFill>
        <p:spPr bwMode="auto">
          <a:xfrm>
            <a:off x="7543800" y="185737"/>
            <a:ext cx="1500187" cy="33496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pic>
        <p:nvPicPr>
          <p:cNvPr id="10" name="Picture 9" descr="final_color.jpg"/>
          <p:cNvPicPr>
            <a:picLocks noChangeAspect="1"/>
          </p:cNvPicPr>
          <p:nvPr/>
        </p:nvPicPr>
        <p:blipFill>
          <a:blip r:embed="rId4" cstate="print"/>
          <a:stretch>
            <a:fillRect/>
          </a:stretch>
        </p:blipFill>
        <p:spPr>
          <a:xfrm>
            <a:off x="0" y="0"/>
            <a:ext cx="1447800" cy="685800"/>
          </a:xfrm>
          <a:prstGeom prst="rect">
            <a:avLst/>
          </a:prstGeom>
        </p:spPr>
      </p:pic>
    </p:spTree>
    <p:extLst>
      <p:ext uri="{BB962C8B-B14F-4D97-AF65-F5344CB8AC3E}">
        <p14:creationId xmlns="" xmlns:p14="http://schemas.microsoft.com/office/powerpoint/2010/main" val="51828752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09600" y="1066800"/>
            <a:ext cx="8229600" cy="5059363"/>
          </a:xfrm>
        </p:spPr>
        <p:txBody>
          <a:bodyPr>
            <a:normAutofit/>
          </a:bodyPr>
          <a:lstStyle/>
          <a:p>
            <a:pPr>
              <a:spcAft>
                <a:spcPts val="600"/>
              </a:spcAft>
              <a:buNone/>
            </a:pPr>
            <a:r>
              <a:rPr lang="en-GB" dirty="0" smtClean="0"/>
              <a:t>And three study programs </a:t>
            </a:r>
            <a:r>
              <a:rPr lang="en-GB" b="1" dirty="0" smtClean="0"/>
              <a:t>of specialist studies</a:t>
            </a:r>
            <a:r>
              <a:rPr lang="en-GB" dirty="0" smtClean="0"/>
              <a:t>: </a:t>
            </a:r>
            <a:endParaRPr lang="sr-Latn-BA" dirty="0" smtClean="0"/>
          </a:p>
          <a:p>
            <a:pPr>
              <a:buNone/>
            </a:pPr>
            <a:r>
              <a:rPr lang="en-GB" dirty="0" smtClean="0"/>
              <a:t>1. </a:t>
            </a:r>
            <a:r>
              <a:rPr lang="en-GB" b="1" dirty="0" smtClean="0">
                <a:solidFill>
                  <a:srgbClr val="002060"/>
                </a:solidFill>
              </a:rPr>
              <a:t>Mechanical Engineering</a:t>
            </a:r>
            <a:r>
              <a:rPr lang="en-GB" dirty="0" smtClean="0"/>
              <a:t>, with two modules: </a:t>
            </a:r>
            <a:r>
              <a:rPr lang="en-GB" dirty="0" smtClean="0">
                <a:solidFill>
                  <a:srgbClr val="002060"/>
                </a:solidFill>
              </a:rPr>
              <a:t>Production engineering and Thermal engineering</a:t>
            </a:r>
            <a:endParaRPr lang="en-US" dirty="0" smtClean="0">
              <a:solidFill>
                <a:srgbClr val="002060"/>
              </a:solidFill>
            </a:endParaRPr>
          </a:p>
          <a:p>
            <a:pPr>
              <a:buNone/>
            </a:pPr>
            <a:r>
              <a:rPr lang="en-GB" dirty="0" smtClean="0"/>
              <a:t>2. </a:t>
            </a:r>
            <a:r>
              <a:rPr lang="en-GB" b="1" dirty="0" smtClean="0">
                <a:solidFill>
                  <a:srgbClr val="002060"/>
                </a:solidFill>
              </a:rPr>
              <a:t>Occupational Safety</a:t>
            </a:r>
            <a:endParaRPr lang="en-US" b="1" dirty="0" smtClean="0">
              <a:solidFill>
                <a:srgbClr val="002060"/>
              </a:solidFill>
            </a:endParaRPr>
          </a:p>
          <a:p>
            <a:pPr>
              <a:buNone/>
            </a:pPr>
            <a:r>
              <a:rPr lang="en-GB" dirty="0" smtClean="0"/>
              <a:t>3. </a:t>
            </a:r>
            <a:r>
              <a:rPr lang="en-GB" b="1" dirty="0" smtClean="0">
                <a:solidFill>
                  <a:srgbClr val="002060"/>
                </a:solidFill>
              </a:rPr>
              <a:t>Road traffic management and safety</a:t>
            </a:r>
            <a:endParaRPr lang="sr-Latn-BA" b="1" dirty="0" smtClean="0">
              <a:solidFill>
                <a:srgbClr val="002060"/>
              </a:solidFill>
            </a:endParaRPr>
          </a:p>
        </p:txBody>
      </p:sp>
      <p:sp>
        <p:nvSpPr>
          <p:cNvPr id="6" name="Title 1"/>
          <p:cNvSpPr txBox="1">
            <a:spLocks/>
          </p:cNvSpPr>
          <p:nvPr/>
        </p:nvSpPr>
        <p:spPr>
          <a:xfrm>
            <a:off x="1981200" y="152400"/>
            <a:ext cx="5562600" cy="380999"/>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1400" dirty="0" smtClean="0">
                <a:solidFill>
                  <a:srgbClr val="002060"/>
                </a:solidFill>
                <a:latin typeface="Book Antiqua" panose="02040602050305030304" pitchFamily="18" charset="0"/>
              </a:rPr>
              <a:t>Development of master curricula for natural disasters risk management in Western Balkan countries</a:t>
            </a:r>
            <a:endParaRPr lang="bs-Latn-BA" sz="1400" dirty="0">
              <a:solidFill>
                <a:srgbClr val="002060"/>
              </a:solidFill>
              <a:latin typeface="Book Antiqua" panose="02040602050305030304" pitchFamily="18" charset="0"/>
            </a:endParaRPr>
          </a:p>
        </p:txBody>
      </p:sp>
      <p:sp>
        <p:nvSpPr>
          <p:cNvPr id="9" name="Slide Number Placeholder 8"/>
          <p:cNvSpPr>
            <a:spLocks noGrp="1"/>
          </p:cNvSpPr>
          <p:nvPr>
            <p:ph type="sldNum" sz="quarter" idx="12"/>
          </p:nvPr>
        </p:nvSpPr>
        <p:spPr/>
        <p:txBody>
          <a:bodyPr/>
          <a:lstStyle/>
          <a:p>
            <a:fld id="{B6F15528-21DE-4FAA-801E-634DDDAF4B2B}" type="slidenum">
              <a:rPr lang="en-US" smtClean="0"/>
              <a:pPr/>
              <a:t>6</a:t>
            </a:fld>
            <a:endParaRPr lang="en-US" dirty="0"/>
          </a:p>
        </p:txBody>
      </p:sp>
      <p:pic>
        <p:nvPicPr>
          <p:cNvPr id="8" name="Picture 7"/>
          <p:cNvPicPr>
            <a:picLocks noChangeAspect="1" noChangeArrowheads="1"/>
          </p:cNvPicPr>
          <p:nvPr/>
        </p:nvPicPr>
        <p:blipFill>
          <a:blip r:embed="rId2">
            <a:extLst>
              <a:ext uri="{28A0092B-C50C-407E-A947-70E740481C1C}">
                <a14:useLocalDpi xmlns="" xmlns:a14="http://schemas.microsoft.com/office/drawing/2010/main" val="0"/>
              </a:ext>
            </a:extLst>
          </a:blip>
          <a:srcRect/>
          <a:stretch>
            <a:fillRect/>
          </a:stretch>
        </p:blipFill>
        <p:spPr bwMode="auto">
          <a:xfrm>
            <a:off x="7543800" y="185737"/>
            <a:ext cx="1500187" cy="33496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pic>
        <p:nvPicPr>
          <p:cNvPr id="10" name="Picture 9" descr="final_color.jpg"/>
          <p:cNvPicPr>
            <a:picLocks noChangeAspect="1"/>
          </p:cNvPicPr>
          <p:nvPr/>
        </p:nvPicPr>
        <p:blipFill>
          <a:blip r:embed="rId3" cstate="print"/>
          <a:stretch>
            <a:fillRect/>
          </a:stretch>
        </p:blipFill>
        <p:spPr>
          <a:xfrm>
            <a:off x="0" y="0"/>
            <a:ext cx="1447800" cy="685800"/>
          </a:xfrm>
          <a:prstGeom prst="rect">
            <a:avLst/>
          </a:prstGeom>
        </p:spPr>
      </p:pic>
    </p:spTree>
    <p:extLst>
      <p:ext uri="{BB962C8B-B14F-4D97-AF65-F5344CB8AC3E}">
        <p14:creationId xmlns="" xmlns:p14="http://schemas.microsoft.com/office/powerpoint/2010/main" val="518287525"/>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927100"/>
            <a:ext cx="8229600" cy="749300"/>
          </a:xfrm>
        </p:spPr>
        <p:txBody>
          <a:bodyPr>
            <a:noAutofit/>
          </a:bodyPr>
          <a:lstStyle/>
          <a:p>
            <a:r>
              <a:rPr lang="en-GB" sz="3600" b="1" dirty="0" smtClean="0"/>
              <a:t>The Educational aims and objectives of the school</a:t>
            </a:r>
            <a:endParaRPr lang="bs-Latn-BA" sz="3600" dirty="0">
              <a:solidFill>
                <a:srgbClr val="002060"/>
              </a:solidFill>
              <a:latin typeface="Book Antiqua" panose="02040602050305030304" pitchFamily="18" charset="0"/>
            </a:endParaRPr>
          </a:p>
        </p:txBody>
      </p:sp>
      <p:sp>
        <p:nvSpPr>
          <p:cNvPr id="3" name="Content Placeholder 2"/>
          <p:cNvSpPr>
            <a:spLocks noGrp="1"/>
          </p:cNvSpPr>
          <p:nvPr>
            <p:ph idx="1"/>
          </p:nvPr>
        </p:nvSpPr>
        <p:spPr>
          <a:xfrm>
            <a:off x="457200" y="1905000"/>
            <a:ext cx="8229600" cy="4800600"/>
          </a:xfrm>
        </p:spPr>
        <p:txBody>
          <a:bodyPr>
            <a:normAutofit lnSpcReduction="10000"/>
          </a:bodyPr>
          <a:lstStyle/>
          <a:p>
            <a:pPr algn="just">
              <a:buFont typeface="Wingdings" pitchFamily="2" charset="2"/>
              <a:buChar char="ü"/>
            </a:pPr>
            <a:r>
              <a:rPr lang="en-GB" sz="2600" dirty="0" smtClean="0"/>
              <a:t>The Educational aims and objectives include the development of creative abilities and mastering specific practical skills necessary to pursue the profession of vocational engineers. </a:t>
            </a:r>
          </a:p>
          <a:p>
            <a:pPr algn="just">
              <a:buFont typeface="Wingdings" pitchFamily="2" charset="2"/>
              <a:buChar char="ü"/>
            </a:pPr>
            <a:r>
              <a:rPr lang="en-US" sz="2600" dirty="0" smtClean="0"/>
              <a:t>The College promotes the studying and realization of the program of continuing education and innovation of knowledge; spreading and acquiring knowledge and skills which will enable students to have flexible and efficient integration into modern social trends as well as the spreading and acquiring professional knowledge according to continuous changes and requirements of local and global environment</a:t>
            </a:r>
            <a:r>
              <a:rPr lang="sr-Latn-RS" sz="2600" dirty="0" smtClean="0"/>
              <a:t>.</a:t>
            </a:r>
          </a:p>
        </p:txBody>
      </p:sp>
      <p:sp>
        <p:nvSpPr>
          <p:cNvPr id="6" name="Title 1"/>
          <p:cNvSpPr txBox="1">
            <a:spLocks/>
          </p:cNvSpPr>
          <p:nvPr/>
        </p:nvSpPr>
        <p:spPr>
          <a:xfrm>
            <a:off x="1981200" y="152400"/>
            <a:ext cx="5562600" cy="380999"/>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1400" dirty="0" smtClean="0">
                <a:solidFill>
                  <a:srgbClr val="002060"/>
                </a:solidFill>
                <a:latin typeface="Book Antiqua" panose="02040602050305030304" pitchFamily="18" charset="0"/>
              </a:rPr>
              <a:t>Development of master curricula for natural disasters risk management in Western Balkan countries</a:t>
            </a:r>
            <a:endParaRPr lang="bs-Latn-BA" sz="1400" dirty="0">
              <a:solidFill>
                <a:srgbClr val="002060"/>
              </a:solidFill>
              <a:latin typeface="Book Antiqua" panose="02040602050305030304" pitchFamily="18" charset="0"/>
            </a:endParaRPr>
          </a:p>
        </p:txBody>
      </p:sp>
      <p:cxnSp>
        <p:nvCxnSpPr>
          <p:cNvPr id="7" name="Straight Connector 6"/>
          <p:cNvCxnSpPr/>
          <p:nvPr/>
        </p:nvCxnSpPr>
        <p:spPr>
          <a:xfrm>
            <a:off x="0" y="723900"/>
            <a:ext cx="9144000" cy="0"/>
          </a:xfrm>
          <a:prstGeom prst="line">
            <a:avLst/>
          </a:prstGeom>
          <a:ln w="25400">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
        <p:nvSpPr>
          <p:cNvPr id="9" name="Slide Number Placeholder 8"/>
          <p:cNvSpPr>
            <a:spLocks noGrp="1"/>
          </p:cNvSpPr>
          <p:nvPr>
            <p:ph type="sldNum" sz="quarter" idx="12"/>
          </p:nvPr>
        </p:nvSpPr>
        <p:spPr/>
        <p:txBody>
          <a:bodyPr/>
          <a:lstStyle/>
          <a:p>
            <a:fld id="{B6F15528-21DE-4FAA-801E-634DDDAF4B2B}" type="slidenum">
              <a:rPr lang="en-US" smtClean="0"/>
              <a:pPr/>
              <a:t>7</a:t>
            </a:fld>
            <a:endParaRPr lang="en-US" dirty="0"/>
          </a:p>
        </p:txBody>
      </p:sp>
      <p:pic>
        <p:nvPicPr>
          <p:cNvPr id="8" name="Picture 7"/>
          <p:cNvPicPr>
            <a:picLocks noChangeAspect="1" noChangeArrowheads="1"/>
          </p:cNvPicPr>
          <p:nvPr/>
        </p:nvPicPr>
        <p:blipFill>
          <a:blip r:embed="rId2">
            <a:extLst>
              <a:ext uri="{28A0092B-C50C-407E-A947-70E740481C1C}">
                <a14:useLocalDpi xmlns="" xmlns:a14="http://schemas.microsoft.com/office/drawing/2010/main" val="0"/>
              </a:ext>
            </a:extLst>
          </a:blip>
          <a:srcRect/>
          <a:stretch>
            <a:fillRect/>
          </a:stretch>
        </p:blipFill>
        <p:spPr bwMode="auto">
          <a:xfrm>
            <a:off x="7543800" y="185737"/>
            <a:ext cx="1500187" cy="33496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pic>
        <p:nvPicPr>
          <p:cNvPr id="10" name="Picture 9" descr="final_color.jpg"/>
          <p:cNvPicPr>
            <a:picLocks noChangeAspect="1"/>
          </p:cNvPicPr>
          <p:nvPr/>
        </p:nvPicPr>
        <p:blipFill>
          <a:blip r:embed="rId3" cstate="print"/>
          <a:stretch>
            <a:fillRect/>
          </a:stretch>
        </p:blipFill>
        <p:spPr>
          <a:xfrm>
            <a:off x="0" y="0"/>
            <a:ext cx="1447800" cy="685800"/>
          </a:xfrm>
          <a:prstGeom prst="rect">
            <a:avLst/>
          </a:prstGeom>
        </p:spPr>
      </p:pic>
    </p:spTree>
    <p:extLst>
      <p:ext uri="{BB962C8B-B14F-4D97-AF65-F5344CB8AC3E}">
        <p14:creationId xmlns="" xmlns:p14="http://schemas.microsoft.com/office/powerpoint/2010/main" val="51828752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74700"/>
            <a:ext cx="8229600" cy="749300"/>
          </a:xfrm>
        </p:spPr>
        <p:txBody>
          <a:bodyPr>
            <a:normAutofit fontScale="90000"/>
          </a:bodyPr>
          <a:lstStyle/>
          <a:p>
            <a:r>
              <a:rPr lang="en-US" b="1" dirty="0" smtClean="0"/>
              <a:t>School’s mission</a:t>
            </a:r>
            <a:endParaRPr lang="bs-Latn-BA" b="1" dirty="0"/>
          </a:p>
        </p:txBody>
      </p:sp>
      <p:sp>
        <p:nvSpPr>
          <p:cNvPr id="3" name="Content Placeholder 2"/>
          <p:cNvSpPr>
            <a:spLocks noGrp="1"/>
          </p:cNvSpPr>
          <p:nvPr>
            <p:ph idx="1"/>
          </p:nvPr>
        </p:nvSpPr>
        <p:spPr>
          <a:xfrm>
            <a:off x="457200" y="1722437"/>
            <a:ext cx="8229600" cy="4754563"/>
          </a:xfrm>
        </p:spPr>
        <p:txBody>
          <a:bodyPr>
            <a:normAutofit fontScale="92500"/>
          </a:bodyPr>
          <a:lstStyle/>
          <a:p>
            <a:pPr algn="just">
              <a:buFont typeface="Wingdings" pitchFamily="2" charset="2"/>
              <a:buChar char="ü"/>
            </a:pPr>
            <a:r>
              <a:rPr lang="en-US" sz="2800" dirty="0" smtClean="0"/>
              <a:t>Our plan is to improve the specialist professional studies of Occupational safety within the </a:t>
            </a:r>
            <a:r>
              <a:rPr lang="en-US" sz="2800" dirty="0" err="1" smtClean="0"/>
              <a:t>NDRM</a:t>
            </a:r>
            <a:r>
              <a:rPr lang="en-US" sz="2800" dirty="0" smtClean="0"/>
              <a:t> project objectives. New curricula should in line with the Bologna requirements and national accreditation standards, and to follow the latest multidisciplinary findings, all this in close cooperation with </a:t>
            </a:r>
            <a:r>
              <a:rPr lang="en-US" sz="2800" dirty="0" err="1" smtClean="0"/>
              <a:t>HEIs</a:t>
            </a:r>
            <a:r>
              <a:rPr lang="en-US" sz="2800" dirty="0" smtClean="0"/>
              <a:t> from EU partner countries.</a:t>
            </a:r>
          </a:p>
          <a:p>
            <a:pPr algn="just">
              <a:buFont typeface="Wingdings" pitchFamily="2" charset="2"/>
              <a:buChar char="ü"/>
            </a:pPr>
            <a:r>
              <a:rPr lang="en-US" sz="2800" dirty="0" smtClean="0"/>
              <a:t>The main objective of upgrading the study program is to educate specialist of applied studies in Occupational safety  who will have necessary additional knowledge, abilities and skills in Management of natural disaster risk. </a:t>
            </a:r>
          </a:p>
          <a:p>
            <a:pPr algn="just">
              <a:buNone/>
            </a:pPr>
            <a:endParaRPr lang="en-US" sz="2400" dirty="0"/>
          </a:p>
        </p:txBody>
      </p:sp>
      <p:sp>
        <p:nvSpPr>
          <p:cNvPr id="6" name="Title 1"/>
          <p:cNvSpPr txBox="1">
            <a:spLocks/>
          </p:cNvSpPr>
          <p:nvPr/>
        </p:nvSpPr>
        <p:spPr>
          <a:xfrm>
            <a:off x="1981200" y="152400"/>
            <a:ext cx="5562600" cy="380999"/>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1400" dirty="0" smtClean="0">
                <a:solidFill>
                  <a:srgbClr val="002060"/>
                </a:solidFill>
                <a:latin typeface="Book Antiqua" panose="02040602050305030304" pitchFamily="18" charset="0"/>
              </a:rPr>
              <a:t>Development of master curricula for natural disasters risk management in Western Balkan countries</a:t>
            </a:r>
            <a:endParaRPr lang="bs-Latn-BA" sz="1400" dirty="0">
              <a:solidFill>
                <a:srgbClr val="002060"/>
              </a:solidFill>
              <a:latin typeface="Book Antiqua" panose="02040602050305030304" pitchFamily="18" charset="0"/>
            </a:endParaRPr>
          </a:p>
        </p:txBody>
      </p:sp>
      <p:cxnSp>
        <p:nvCxnSpPr>
          <p:cNvPr id="7" name="Straight Connector 6"/>
          <p:cNvCxnSpPr/>
          <p:nvPr/>
        </p:nvCxnSpPr>
        <p:spPr>
          <a:xfrm>
            <a:off x="0" y="723900"/>
            <a:ext cx="9144000" cy="0"/>
          </a:xfrm>
          <a:prstGeom prst="line">
            <a:avLst/>
          </a:prstGeom>
          <a:ln w="25400">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
        <p:nvSpPr>
          <p:cNvPr id="9" name="Slide Number Placeholder 8"/>
          <p:cNvSpPr>
            <a:spLocks noGrp="1"/>
          </p:cNvSpPr>
          <p:nvPr>
            <p:ph type="sldNum" sz="quarter" idx="12"/>
          </p:nvPr>
        </p:nvSpPr>
        <p:spPr/>
        <p:txBody>
          <a:bodyPr/>
          <a:lstStyle/>
          <a:p>
            <a:fld id="{B6F15528-21DE-4FAA-801E-634DDDAF4B2B}" type="slidenum">
              <a:rPr lang="en-US" smtClean="0"/>
              <a:pPr/>
              <a:t>8</a:t>
            </a:fld>
            <a:endParaRPr lang="en-US" dirty="0"/>
          </a:p>
        </p:txBody>
      </p:sp>
      <p:pic>
        <p:nvPicPr>
          <p:cNvPr id="8" name="Picture 7"/>
          <p:cNvPicPr>
            <a:picLocks noChangeAspect="1" noChangeArrowheads="1"/>
          </p:cNvPicPr>
          <p:nvPr/>
        </p:nvPicPr>
        <p:blipFill>
          <a:blip r:embed="rId2">
            <a:extLst>
              <a:ext uri="{28A0092B-C50C-407E-A947-70E740481C1C}">
                <a14:useLocalDpi xmlns="" xmlns:a14="http://schemas.microsoft.com/office/drawing/2010/main" val="0"/>
              </a:ext>
            </a:extLst>
          </a:blip>
          <a:srcRect/>
          <a:stretch>
            <a:fillRect/>
          </a:stretch>
        </p:blipFill>
        <p:spPr bwMode="auto">
          <a:xfrm>
            <a:off x="7543800" y="185737"/>
            <a:ext cx="1500187" cy="33496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pic>
        <p:nvPicPr>
          <p:cNvPr id="10" name="Picture 9" descr="final_color.jpg"/>
          <p:cNvPicPr>
            <a:picLocks noChangeAspect="1"/>
          </p:cNvPicPr>
          <p:nvPr/>
        </p:nvPicPr>
        <p:blipFill>
          <a:blip r:embed="rId3" cstate="print"/>
          <a:stretch>
            <a:fillRect/>
          </a:stretch>
        </p:blipFill>
        <p:spPr>
          <a:xfrm>
            <a:off x="0" y="0"/>
            <a:ext cx="1447800" cy="685800"/>
          </a:xfrm>
          <a:prstGeom prst="rect">
            <a:avLst/>
          </a:prstGeom>
        </p:spPr>
      </p:pic>
    </p:spTree>
    <p:extLst>
      <p:ext uri="{BB962C8B-B14F-4D97-AF65-F5344CB8AC3E}">
        <p14:creationId xmlns="" xmlns:p14="http://schemas.microsoft.com/office/powerpoint/2010/main" val="51828752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28600" y="1219200"/>
            <a:ext cx="8229600" cy="4525963"/>
          </a:xfrm>
        </p:spPr>
        <p:txBody>
          <a:bodyPr>
            <a:normAutofit/>
          </a:bodyPr>
          <a:lstStyle/>
          <a:p>
            <a:pPr>
              <a:buFont typeface="Wingdings" pitchFamily="2" charset="2"/>
              <a:buChar char="ü"/>
            </a:pPr>
            <a:r>
              <a:rPr lang="en-US" sz="2800" dirty="0" smtClean="0"/>
              <a:t>The planned upgrading shall contribute  to the education of specialist with the high level of professional competence and skills in line with current world’s good practice.</a:t>
            </a:r>
            <a:endParaRPr lang="en-GB" sz="2800" dirty="0" smtClean="0"/>
          </a:p>
          <a:p>
            <a:pPr>
              <a:buFont typeface="Wingdings" pitchFamily="2" charset="2"/>
              <a:buChar char="ü"/>
            </a:pPr>
            <a:r>
              <a:rPr lang="en-US" sz="2800" dirty="0" smtClean="0"/>
              <a:t>This, among other things, includes the development of creative abilities, consideration of problems and abilities for critical thinking, development of capacities for team work and mastering specific practical skills necessary for successful future profession. </a:t>
            </a:r>
          </a:p>
          <a:p>
            <a:pPr algn="just">
              <a:buNone/>
            </a:pPr>
            <a:endParaRPr lang="en-US" sz="2400" dirty="0"/>
          </a:p>
        </p:txBody>
      </p:sp>
      <p:sp>
        <p:nvSpPr>
          <p:cNvPr id="6" name="Title 1"/>
          <p:cNvSpPr txBox="1">
            <a:spLocks/>
          </p:cNvSpPr>
          <p:nvPr/>
        </p:nvSpPr>
        <p:spPr>
          <a:xfrm>
            <a:off x="1981200" y="152400"/>
            <a:ext cx="5562600" cy="380999"/>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r>
              <a:rPr lang="en-US" sz="1400" dirty="0" smtClean="0">
                <a:solidFill>
                  <a:srgbClr val="002060"/>
                </a:solidFill>
                <a:latin typeface="Book Antiqua" panose="02040602050305030304" pitchFamily="18" charset="0"/>
              </a:rPr>
              <a:t>Development of master curricula for natural disasters risk management in Western Balkan countries</a:t>
            </a:r>
            <a:endParaRPr lang="bs-Latn-BA" sz="1400" dirty="0">
              <a:solidFill>
                <a:srgbClr val="002060"/>
              </a:solidFill>
              <a:latin typeface="Book Antiqua" panose="02040602050305030304" pitchFamily="18" charset="0"/>
            </a:endParaRPr>
          </a:p>
        </p:txBody>
      </p:sp>
      <p:cxnSp>
        <p:nvCxnSpPr>
          <p:cNvPr id="7" name="Straight Connector 6"/>
          <p:cNvCxnSpPr/>
          <p:nvPr/>
        </p:nvCxnSpPr>
        <p:spPr>
          <a:xfrm>
            <a:off x="0" y="723900"/>
            <a:ext cx="9144000" cy="0"/>
          </a:xfrm>
          <a:prstGeom prst="line">
            <a:avLst/>
          </a:prstGeom>
          <a:ln w="25400">
            <a:solidFill>
              <a:schemeClr val="tx2">
                <a:lumMod val="75000"/>
              </a:schemeClr>
            </a:solidFill>
          </a:ln>
        </p:spPr>
        <p:style>
          <a:lnRef idx="1">
            <a:schemeClr val="accent1"/>
          </a:lnRef>
          <a:fillRef idx="0">
            <a:schemeClr val="accent1"/>
          </a:fillRef>
          <a:effectRef idx="0">
            <a:schemeClr val="accent1"/>
          </a:effectRef>
          <a:fontRef idx="minor">
            <a:schemeClr val="tx1"/>
          </a:fontRef>
        </p:style>
      </p:cxnSp>
      <p:sp>
        <p:nvSpPr>
          <p:cNvPr id="9" name="Slide Number Placeholder 8"/>
          <p:cNvSpPr>
            <a:spLocks noGrp="1"/>
          </p:cNvSpPr>
          <p:nvPr>
            <p:ph type="sldNum" sz="quarter" idx="12"/>
          </p:nvPr>
        </p:nvSpPr>
        <p:spPr/>
        <p:txBody>
          <a:bodyPr/>
          <a:lstStyle/>
          <a:p>
            <a:fld id="{B6F15528-21DE-4FAA-801E-634DDDAF4B2B}" type="slidenum">
              <a:rPr lang="en-US" smtClean="0"/>
              <a:pPr/>
              <a:t>9</a:t>
            </a:fld>
            <a:endParaRPr lang="en-US" dirty="0"/>
          </a:p>
        </p:txBody>
      </p:sp>
      <p:pic>
        <p:nvPicPr>
          <p:cNvPr id="8" name="Picture 7"/>
          <p:cNvPicPr>
            <a:picLocks noChangeAspect="1" noChangeArrowheads="1"/>
          </p:cNvPicPr>
          <p:nvPr/>
        </p:nvPicPr>
        <p:blipFill>
          <a:blip r:embed="rId2">
            <a:extLst>
              <a:ext uri="{28A0092B-C50C-407E-A947-70E740481C1C}">
                <a14:useLocalDpi xmlns="" xmlns:a14="http://schemas.microsoft.com/office/drawing/2010/main" val="0"/>
              </a:ext>
            </a:extLst>
          </a:blip>
          <a:srcRect/>
          <a:stretch>
            <a:fillRect/>
          </a:stretch>
        </p:blipFill>
        <p:spPr bwMode="auto">
          <a:xfrm>
            <a:off x="7543800" y="185737"/>
            <a:ext cx="1500187" cy="334963"/>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pic>
        <p:nvPicPr>
          <p:cNvPr id="10" name="Picture 9" descr="final_color.jpg"/>
          <p:cNvPicPr>
            <a:picLocks noChangeAspect="1"/>
          </p:cNvPicPr>
          <p:nvPr/>
        </p:nvPicPr>
        <p:blipFill>
          <a:blip r:embed="rId3" cstate="print"/>
          <a:stretch>
            <a:fillRect/>
          </a:stretch>
        </p:blipFill>
        <p:spPr>
          <a:xfrm>
            <a:off x="0" y="0"/>
            <a:ext cx="1447800" cy="685800"/>
          </a:xfrm>
          <a:prstGeom prst="rect">
            <a:avLst/>
          </a:prstGeom>
        </p:spPr>
      </p:pic>
    </p:spTree>
    <p:extLst>
      <p:ext uri="{BB962C8B-B14F-4D97-AF65-F5344CB8AC3E}">
        <p14:creationId xmlns="" xmlns:p14="http://schemas.microsoft.com/office/powerpoint/2010/main" val="51828752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318</TotalTime>
  <Words>872</Words>
  <Application>Microsoft Office PowerPoint</Application>
  <PresentationFormat>On-screen Show (4:3)</PresentationFormat>
  <Paragraphs>69</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Office Theme</vt:lpstr>
      <vt:lpstr>Development of master curricula for natural disasters risk management in Western Balkan countries</vt:lpstr>
      <vt:lpstr>A brief history of the School</vt:lpstr>
      <vt:lpstr>A brief history of the School</vt:lpstr>
      <vt:lpstr>Study programs</vt:lpstr>
      <vt:lpstr>Slide 5</vt:lpstr>
      <vt:lpstr>Slide 6</vt:lpstr>
      <vt:lpstr>The Educational aims and objectives of the school</vt:lpstr>
      <vt:lpstr>School’s mission</vt:lpstr>
      <vt:lpstr>Slide 9</vt:lpstr>
      <vt:lpstr>Natural Disasters Risk Management and Occupational Safety</vt:lpstr>
      <vt:lpstr>Possible Outcomes</vt:lpstr>
      <vt:lpstr>Slide 12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Strengthening of Internationalisation in B&amp;H Higher Education</dc:title>
  <dc:creator>user</dc:creator>
  <cp:lastModifiedBy>Korisnik</cp:lastModifiedBy>
  <cp:revision>62</cp:revision>
  <dcterms:created xsi:type="dcterms:W3CDTF">2006-08-16T00:00:00Z</dcterms:created>
  <dcterms:modified xsi:type="dcterms:W3CDTF">2016-12-13T10:13:57Z</dcterms:modified>
</cp:coreProperties>
</file>